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1" r:id="rId2"/>
  </p:sldMasterIdLst>
  <p:notesMasterIdLst>
    <p:notesMasterId r:id="rId29"/>
  </p:notesMasterIdLst>
  <p:handoutMasterIdLst>
    <p:handoutMasterId r:id="rId30"/>
  </p:handoutMasterIdLst>
  <p:sldIdLst>
    <p:sldId id="258" r:id="rId3"/>
    <p:sldId id="269" r:id="rId4"/>
    <p:sldId id="281" r:id="rId5"/>
    <p:sldId id="282" r:id="rId6"/>
    <p:sldId id="283" r:id="rId7"/>
    <p:sldId id="271" r:id="rId8"/>
    <p:sldId id="259" r:id="rId9"/>
    <p:sldId id="270" r:id="rId10"/>
    <p:sldId id="261" r:id="rId11"/>
    <p:sldId id="262" r:id="rId12"/>
    <p:sldId id="284" r:id="rId13"/>
    <p:sldId id="272" r:id="rId14"/>
    <p:sldId id="274" r:id="rId15"/>
    <p:sldId id="273" r:id="rId16"/>
    <p:sldId id="277" r:id="rId17"/>
    <p:sldId id="276" r:id="rId18"/>
    <p:sldId id="265" r:id="rId19"/>
    <p:sldId id="268" r:id="rId20"/>
    <p:sldId id="267" r:id="rId21"/>
    <p:sldId id="266" r:id="rId22"/>
    <p:sldId id="275" r:id="rId23"/>
    <p:sldId id="264" r:id="rId24"/>
    <p:sldId id="286" r:id="rId25"/>
    <p:sldId id="278" r:id="rId26"/>
    <p:sldId id="279" r:id="rId27"/>
    <p:sldId id="280" r:id="rId28"/>
  </p:sldIdLst>
  <p:sldSz cx="9144000" cy="6858000" type="screen4x3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DEDEDE"/>
    <a:srgbClr val="A50021"/>
    <a:srgbClr val="F2F2F2"/>
    <a:srgbClr val="6C0015"/>
    <a:srgbClr val="920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6" autoAdjust="0"/>
    <p:restoredTop sz="97496" autoAdjust="0"/>
  </p:normalViewPr>
  <p:slideViewPr>
    <p:cSldViewPr>
      <p:cViewPr>
        <p:scale>
          <a:sx n="110" d="100"/>
          <a:sy n="110" d="100"/>
        </p:scale>
        <p:origin x="-9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14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19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751822688830566E-2"/>
          <c:y val="3.7414965986394599E-2"/>
          <c:w val="0.88929790026246691"/>
          <c:h val="0.7936196368311110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baseline="0">
                    <a:solidFill>
                      <a:srgbClr val="C00000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0.73000000000000043</c:v>
                </c:pt>
                <c:pt idx="1">
                  <c:v>0.6900000000000005</c:v>
                </c:pt>
                <c:pt idx="2">
                  <c:v>0.64000000000000046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1018112"/>
        <c:axId val="21025152"/>
      </c:barChart>
      <c:catAx>
        <c:axId val="210181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21025152"/>
        <c:crosses val="autoZero"/>
        <c:auto val="1"/>
        <c:lblAlgn val="ctr"/>
        <c:lblOffset val="100"/>
        <c:noMultiLvlLbl val="0"/>
      </c:catAx>
      <c:valAx>
        <c:axId val="21025152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crossAx val="210181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baseline="0">
                    <a:solidFill>
                      <a:srgbClr val="C00000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Sheet1!$A$2:$A$6</c:f>
              <c:numCache>
                <c:formatCode>General</c:formatCode>
                <c:ptCount val="5"/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90</c:v>
                </c:pt>
                <c:pt idx="1">
                  <c:v>80</c:v>
                </c:pt>
                <c:pt idx="2">
                  <c:v>77</c:v>
                </c:pt>
                <c:pt idx="3">
                  <c:v>76</c:v>
                </c:pt>
                <c:pt idx="4">
                  <c:v>75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1035648"/>
        <c:axId val="70526464"/>
      </c:barChart>
      <c:catAx>
        <c:axId val="210356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70526464"/>
        <c:crosses val="autoZero"/>
        <c:auto val="1"/>
        <c:lblAlgn val="ctr"/>
        <c:lblOffset val="100"/>
        <c:noMultiLvlLbl val="0"/>
      </c:catAx>
      <c:valAx>
        <c:axId val="70526464"/>
        <c:scaling>
          <c:orientation val="minMax"/>
          <c:min val="50"/>
        </c:scaling>
        <c:delete val="0"/>
        <c:axPos val="b"/>
        <c:numFmt formatCode="General" sourceLinked="1"/>
        <c:majorTickMark val="none"/>
        <c:minorTickMark val="none"/>
        <c:tickLblPos val="nextTo"/>
        <c:crossAx val="210356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6"/>
    </mc:Choice>
    <mc:Fallback>
      <c:style val="16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baseline="0">
                    <a:solidFill>
                      <a:srgbClr val="C00000"/>
                    </a:solidFill>
                    <a:latin typeface="Times New Roman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94</c:v>
                </c:pt>
                <c:pt idx="1">
                  <c:v>85</c:v>
                </c:pt>
                <c:pt idx="2">
                  <c:v>81</c:v>
                </c:pt>
                <c:pt idx="3">
                  <c:v>77</c:v>
                </c:pt>
                <c:pt idx="4">
                  <c:v>68</c:v>
                </c:pt>
                <c:pt idx="5">
                  <c:v>66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70537216"/>
        <c:axId val="70539904"/>
      </c:barChart>
      <c:catAx>
        <c:axId val="705372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70539904"/>
        <c:crosses val="autoZero"/>
        <c:auto val="1"/>
        <c:lblAlgn val="ctr"/>
        <c:lblOffset val="100"/>
        <c:noMultiLvlLbl val="0"/>
      </c:catAx>
      <c:valAx>
        <c:axId val="70539904"/>
        <c:scaling>
          <c:orientation val="minMax"/>
          <c:min val="45"/>
        </c:scaling>
        <c:delete val="0"/>
        <c:axPos val="b"/>
        <c:numFmt formatCode="General" sourceLinked="1"/>
        <c:majorTickMark val="none"/>
        <c:minorTickMark val="none"/>
        <c:tickLblPos val="nextTo"/>
        <c:crossAx val="705372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0B9359-E6BC-4989-A1B3-7CD48DE44E69}" type="doc">
      <dgm:prSet loTypeId="urn:microsoft.com/office/officeart/2005/8/layout/vList6" loCatId="list" qsTypeId="urn:microsoft.com/office/officeart/2005/8/quickstyle/3d4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ED6DB1EC-E89D-4D03-9050-FF889616A55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Intervention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6399F531-FCA3-47F3-9633-739DAD2EAC33}" type="parTrans" cxnId="{E4096228-4C93-46CA-9409-585E7F51CCCB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268B12FD-8E71-4862-A9CF-E9AA5B92BFC1}" type="sibTrans" cxnId="{E4096228-4C93-46CA-9409-585E7F51CCCB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7849B53E-3E77-4DE2-92D9-0B92491FF27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Curtail Behavior immediately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40C199D-9A68-4BB5-892F-CE4294B21293}" type="parTrans" cxnId="{25439313-9164-4F43-A8CF-AF7F00BC6B30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492E3CE2-BEF5-4EC8-AD71-B1C8C619D020}" type="sibTrans" cxnId="{25439313-9164-4F43-A8CF-AF7F00BC6B30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A94C28C4-5577-4713-AA44-D5FE480BAEDF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Reward / Punishment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66BFEFBF-3D4B-4106-A175-E7905FF8826B}" type="parTrans" cxnId="{A423064E-9C41-4BA1-9AFD-F4A598562EC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6A3CB517-7334-4285-8833-2BE260426CE6}" type="sibTrans" cxnId="{A423064E-9C41-4BA1-9AFD-F4A598562EC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48EEA79C-E387-4C17-BD75-A8D867E16873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Self Monitoring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9F2BE580-F6A4-445F-8966-DE26A6C50943}" type="parTrans" cxnId="{0A0B6725-49C6-42B2-BDF4-599A8C764536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76F30FF5-DD5E-4CEC-9925-A60132BE7B4E}" type="sibTrans" cxnId="{0A0B6725-49C6-42B2-BDF4-599A8C764536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2ED671FE-6A2E-4AF6-9DB9-2A60CF7C717E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Do not intervene directly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B922C5C3-64D2-48A5-993F-07D65720DB46}" type="parTrans" cxnId="{A366008E-4997-4504-88F8-3E7019317A5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9DD6E24A-DB81-4C4B-B41B-382E8DC1C10F}" type="sibTrans" cxnId="{A366008E-4997-4504-88F8-3E7019317A5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AC85EFE9-34D7-4BAD-9E80-CE59F3220E7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Develop cognitive replacement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911776E3-C7D2-4E07-994D-C1561EC32C24}" type="parTrans" cxnId="{06015CD2-10E9-4B4A-ABAE-0C2A719FB17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8401B8B6-2B2D-43A4-951D-FB69615EA1AF}" type="sibTrans" cxnId="{06015CD2-10E9-4B4A-ABAE-0C2A719FB17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68939DFC-2963-4F8F-9855-1913662AF088}" type="pres">
      <dgm:prSet presAssocID="{6A0B9359-E6BC-4989-A1B3-7CD48DE44E69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B4D9E00-DFC1-4601-9C9E-60D45F952311}" type="pres">
      <dgm:prSet presAssocID="{ED6DB1EC-E89D-4D03-9050-FF889616A55A}" presName="linNode" presStyleCnt="0"/>
      <dgm:spPr/>
      <dgm:t>
        <a:bodyPr/>
        <a:lstStyle/>
        <a:p>
          <a:endParaRPr lang="en-US"/>
        </a:p>
      </dgm:t>
    </dgm:pt>
    <dgm:pt modelId="{BAA4CFA5-27E6-461B-A61E-C43D78E24E95}" type="pres">
      <dgm:prSet presAssocID="{ED6DB1EC-E89D-4D03-9050-FF889616A55A}" presName="parentShp" presStyleLbl="node1" presStyleIdx="0" presStyleCnt="2" custLinFactNeighborX="-14583" custLinFactNeighborY="-39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F93A9F-33B1-4723-996C-B4915796595D}" type="pres">
      <dgm:prSet presAssocID="{ED6DB1EC-E89D-4D03-9050-FF889616A55A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DDA4D-E6F8-4CDF-A637-2D283E9F0AA8}" type="pres">
      <dgm:prSet presAssocID="{268B12FD-8E71-4862-A9CF-E9AA5B92BFC1}" presName="spacing" presStyleCnt="0"/>
      <dgm:spPr/>
      <dgm:t>
        <a:bodyPr/>
        <a:lstStyle/>
        <a:p>
          <a:endParaRPr lang="en-US"/>
        </a:p>
      </dgm:t>
    </dgm:pt>
    <dgm:pt modelId="{5E20E4F1-63E1-4FC0-A9DA-C66DB542E0E1}" type="pres">
      <dgm:prSet presAssocID="{48EEA79C-E387-4C17-BD75-A8D867E16873}" presName="linNode" presStyleCnt="0"/>
      <dgm:spPr/>
      <dgm:t>
        <a:bodyPr/>
        <a:lstStyle/>
        <a:p>
          <a:endParaRPr lang="en-US"/>
        </a:p>
      </dgm:t>
    </dgm:pt>
    <dgm:pt modelId="{8A6F8A97-F9AC-465F-9449-89D003F72455}" type="pres">
      <dgm:prSet presAssocID="{48EEA79C-E387-4C17-BD75-A8D867E16873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767AD1-2569-4918-BDDB-E96010F8A8E8}" type="pres">
      <dgm:prSet presAssocID="{48EEA79C-E387-4C17-BD75-A8D867E16873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674ED7-E9E8-4045-A77F-4864A9581BB7}" type="presOf" srcId="{A94C28C4-5577-4713-AA44-D5FE480BAEDF}" destId="{01F93A9F-33B1-4723-996C-B4915796595D}" srcOrd="0" destOrd="1" presId="urn:microsoft.com/office/officeart/2005/8/layout/vList6"/>
    <dgm:cxn modelId="{16CB47A0-2BDB-4F03-AF59-8C67E3143368}" type="presOf" srcId="{AC85EFE9-34D7-4BAD-9E80-CE59F3220E7C}" destId="{09767AD1-2569-4918-BDDB-E96010F8A8E8}" srcOrd="0" destOrd="1" presId="urn:microsoft.com/office/officeart/2005/8/layout/vList6"/>
    <dgm:cxn modelId="{0A0B6725-49C6-42B2-BDF4-599A8C764536}" srcId="{6A0B9359-E6BC-4989-A1B3-7CD48DE44E69}" destId="{48EEA79C-E387-4C17-BD75-A8D867E16873}" srcOrd="1" destOrd="0" parTransId="{9F2BE580-F6A4-445F-8966-DE26A6C50943}" sibTransId="{76F30FF5-DD5E-4CEC-9925-A60132BE7B4E}"/>
    <dgm:cxn modelId="{06B7C0E4-1C6D-4E33-A234-6323E197CE65}" type="presOf" srcId="{2ED671FE-6A2E-4AF6-9DB9-2A60CF7C717E}" destId="{09767AD1-2569-4918-BDDB-E96010F8A8E8}" srcOrd="0" destOrd="0" presId="urn:microsoft.com/office/officeart/2005/8/layout/vList6"/>
    <dgm:cxn modelId="{A423064E-9C41-4BA1-9AFD-F4A598562EC1}" srcId="{ED6DB1EC-E89D-4D03-9050-FF889616A55A}" destId="{A94C28C4-5577-4713-AA44-D5FE480BAEDF}" srcOrd="1" destOrd="0" parTransId="{66BFEFBF-3D4B-4106-A175-E7905FF8826B}" sibTransId="{6A3CB517-7334-4285-8833-2BE260426CE6}"/>
    <dgm:cxn modelId="{4F9A8553-3405-43D8-A455-0F93AE757892}" type="presOf" srcId="{7849B53E-3E77-4DE2-92D9-0B92491FF270}" destId="{01F93A9F-33B1-4723-996C-B4915796595D}" srcOrd="0" destOrd="0" presId="urn:microsoft.com/office/officeart/2005/8/layout/vList6"/>
    <dgm:cxn modelId="{608CB9FB-1F45-44D3-A3F3-74EAF0F7BA1C}" type="presOf" srcId="{6A0B9359-E6BC-4989-A1B3-7CD48DE44E69}" destId="{68939DFC-2963-4F8F-9855-1913662AF088}" srcOrd="0" destOrd="0" presId="urn:microsoft.com/office/officeart/2005/8/layout/vList6"/>
    <dgm:cxn modelId="{A366008E-4997-4504-88F8-3E7019317A5E}" srcId="{48EEA79C-E387-4C17-BD75-A8D867E16873}" destId="{2ED671FE-6A2E-4AF6-9DB9-2A60CF7C717E}" srcOrd="0" destOrd="0" parTransId="{B922C5C3-64D2-48A5-993F-07D65720DB46}" sibTransId="{9DD6E24A-DB81-4C4B-B41B-382E8DC1C10F}"/>
    <dgm:cxn modelId="{54BC74D7-60E9-4775-9BF7-E8CDE49B5322}" type="presOf" srcId="{ED6DB1EC-E89D-4D03-9050-FF889616A55A}" destId="{BAA4CFA5-27E6-461B-A61E-C43D78E24E95}" srcOrd="0" destOrd="0" presId="urn:microsoft.com/office/officeart/2005/8/layout/vList6"/>
    <dgm:cxn modelId="{06015CD2-10E9-4B4A-ABAE-0C2A719FB17E}" srcId="{48EEA79C-E387-4C17-BD75-A8D867E16873}" destId="{AC85EFE9-34D7-4BAD-9E80-CE59F3220E7C}" srcOrd="1" destOrd="0" parTransId="{911776E3-C7D2-4E07-994D-C1561EC32C24}" sibTransId="{8401B8B6-2B2D-43A4-951D-FB69615EA1AF}"/>
    <dgm:cxn modelId="{3F52ABC7-E236-46E8-A5E0-74BB49EAB9D8}" type="presOf" srcId="{48EEA79C-E387-4C17-BD75-A8D867E16873}" destId="{8A6F8A97-F9AC-465F-9449-89D003F72455}" srcOrd="0" destOrd="0" presId="urn:microsoft.com/office/officeart/2005/8/layout/vList6"/>
    <dgm:cxn modelId="{E4096228-4C93-46CA-9409-585E7F51CCCB}" srcId="{6A0B9359-E6BC-4989-A1B3-7CD48DE44E69}" destId="{ED6DB1EC-E89D-4D03-9050-FF889616A55A}" srcOrd="0" destOrd="0" parTransId="{6399F531-FCA3-47F3-9633-739DAD2EAC33}" sibTransId="{268B12FD-8E71-4862-A9CF-E9AA5B92BFC1}"/>
    <dgm:cxn modelId="{25439313-9164-4F43-A8CF-AF7F00BC6B30}" srcId="{ED6DB1EC-E89D-4D03-9050-FF889616A55A}" destId="{7849B53E-3E77-4DE2-92D9-0B92491FF270}" srcOrd="0" destOrd="0" parTransId="{240C199D-9A68-4BB5-892F-CE4294B21293}" sibTransId="{492E3CE2-BEF5-4EC8-AD71-B1C8C619D020}"/>
    <dgm:cxn modelId="{BFE457ED-85B1-4FCB-8D60-7845E14E9BF4}" type="presParOf" srcId="{68939DFC-2963-4F8F-9855-1913662AF088}" destId="{5B4D9E00-DFC1-4601-9C9E-60D45F952311}" srcOrd="0" destOrd="0" presId="urn:microsoft.com/office/officeart/2005/8/layout/vList6"/>
    <dgm:cxn modelId="{6AAA688E-9343-4334-B1AF-F6EB5F0CB30B}" type="presParOf" srcId="{5B4D9E00-DFC1-4601-9C9E-60D45F952311}" destId="{BAA4CFA5-27E6-461B-A61E-C43D78E24E95}" srcOrd="0" destOrd="0" presId="urn:microsoft.com/office/officeart/2005/8/layout/vList6"/>
    <dgm:cxn modelId="{8041CC7D-8C06-42FC-8C3E-E584D14D1838}" type="presParOf" srcId="{5B4D9E00-DFC1-4601-9C9E-60D45F952311}" destId="{01F93A9F-33B1-4723-996C-B4915796595D}" srcOrd="1" destOrd="0" presId="urn:microsoft.com/office/officeart/2005/8/layout/vList6"/>
    <dgm:cxn modelId="{10D5B919-9226-4D9B-A20C-DA74EA93E960}" type="presParOf" srcId="{68939DFC-2963-4F8F-9855-1913662AF088}" destId="{B99DDA4D-E6F8-4CDF-A637-2D283E9F0AA8}" srcOrd="1" destOrd="0" presId="urn:microsoft.com/office/officeart/2005/8/layout/vList6"/>
    <dgm:cxn modelId="{F34AAA9D-039F-4DB0-A4EB-778563E90E51}" type="presParOf" srcId="{68939DFC-2963-4F8F-9855-1913662AF088}" destId="{5E20E4F1-63E1-4FC0-A9DA-C66DB542E0E1}" srcOrd="2" destOrd="0" presId="urn:microsoft.com/office/officeart/2005/8/layout/vList6"/>
    <dgm:cxn modelId="{EE693C73-198D-4765-9D7E-40991F395127}" type="presParOf" srcId="{5E20E4F1-63E1-4FC0-A9DA-C66DB542E0E1}" destId="{8A6F8A97-F9AC-465F-9449-89D003F72455}" srcOrd="0" destOrd="0" presId="urn:microsoft.com/office/officeart/2005/8/layout/vList6"/>
    <dgm:cxn modelId="{AA40EF6A-949A-412E-BC47-2A1FE2F1F898}" type="presParOf" srcId="{5E20E4F1-63E1-4FC0-A9DA-C66DB542E0E1}" destId="{09767AD1-2569-4918-BDDB-E96010F8A8E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93A9F-33B1-4723-996C-B4915796595D}">
      <dsp:nvSpPr>
        <dsp:cNvPr id="0" name=""/>
        <dsp:cNvSpPr/>
      </dsp:nvSpPr>
      <dsp:spPr>
        <a:xfrm>
          <a:off x="1981200" y="297"/>
          <a:ext cx="2971800" cy="1160859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Curtail Behavior immediately</a:t>
          </a:r>
          <a:endParaRPr lang="en-US" sz="18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Reward / Punishment</a:t>
          </a:r>
          <a:endParaRPr lang="en-US" sz="1800" kern="1200" dirty="0">
            <a:latin typeface="Times" pitchFamily="18" charset="0"/>
            <a:cs typeface="Times" pitchFamily="18" charset="0"/>
          </a:endParaRPr>
        </a:p>
      </dsp:txBody>
      <dsp:txXfrm>
        <a:off x="1981200" y="145404"/>
        <a:ext cx="2536478" cy="870645"/>
      </dsp:txXfrm>
    </dsp:sp>
    <dsp:sp modelId="{BAA4CFA5-27E6-461B-A61E-C43D78E24E95}">
      <dsp:nvSpPr>
        <dsp:cNvPr id="0" name=""/>
        <dsp:cNvSpPr/>
      </dsp:nvSpPr>
      <dsp:spPr>
        <a:xfrm>
          <a:off x="0" y="0"/>
          <a:ext cx="1981200" cy="11608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" pitchFamily="18" charset="0"/>
              <a:cs typeface="Times" pitchFamily="18" charset="0"/>
            </a:rPr>
            <a:t>Intervention</a:t>
          </a:r>
          <a:endParaRPr lang="en-US" sz="2500" kern="1200" dirty="0">
            <a:latin typeface="Times" pitchFamily="18" charset="0"/>
            <a:cs typeface="Times" pitchFamily="18" charset="0"/>
          </a:endParaRPr>
        </a:p>
      </dsp:txBody>
      <dsp:txXfrm>
        <a:off x="56668" y="56668"/>
        <a:ext cx="1867864" cy="1047523"/>
      </dsp:txXfrm>
    </dsp:sp>
    <dsp:sp modelId="{09767AD1-2569-4918-BDDB-E96010F8A8E8}">
      <dsp:nvSpPr>
        <dsp:cNvPr id="0" name=""/>
        <dsp:cNvSpPr/>
      </dsp:nvSpPr>
      <dsp:spPr>
        <a:xfrm>
          <a:off x="1981200" y="1277242"/>
          <a:ext cx="2971800" cy="1160859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Do not intervene directly</a:t>
          </a:r>
          <a:endParaRPr lang="en-US" sz="18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Develop cognitive replacement</a:t>
          </a:r>
          <a:endParaRPr lang="en-US" sz="1800" kern="1200" dirty="0">
            <a:latin typeface="Times" pitchFamily="18" charset="0"/>
            <a:cs typeface="Times" pitchFamily="18" charset="0"/>
          </a:endParaRPr>
        </a:p>
      </dsp:txBody>
      <dsp:txXfrm>
        <a:off x="1981200" y="1422349"/>
        <a:ext cx="2536478" cy="870645"/>
      </dsp:txXfrm>
    </dsp:sp>
    <dsp:sp modelId="{8A6F8A97-F9AC-465F-9449-89D003F72455}">
      <dsp:nvSpPr>
        <dsp:cNvPr id="0" name=""/>
        <dsp:cNvSpPr/>
      </dsp:nvSpPr>
      <dsp:spPr>
        <a:xfrm>
          <a:off x="0" y="1277242"/>
          <a:ext cx="1981200" cy="116085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" pitchFamily="18" charset="0"/>
              <a:cs typeface="Times" pitchFamily="18" charset="0"/>
            </a:rPr>
            <a:t>Self Monitoring</a:t>
          </a:r>
          <a:endParaRPr lang="en-US" sz="2500" kern="1200" dirty="0">
            <a:latin typeface="Times" pitchFamily="18" charset="0"/>
            <a:cs typeface="Times" pitchFamily="18" charset="0"/>
          </a:endParaRPr>
        </a:p>
      </dsp:txBody>
      <dsp:txXfrm>
        <a:off x="56668" y="1333910"/>
        <a:ext cx="1867864" cy="1047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8C533-A556-4A05-A6D6-B314EA790B03}" type="datetimeFigureOut">
              <a:rPr lang="en-US" smtClean="0"/>
              <a:pPr/>
              <a:t>10/19/2010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E0580-4231-41D4-B001-5C876748E2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47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A567E-EA7E-4818-AEC1-B11BFA126FC7}" type="datetimeFigureOut">
              <a:rPr lang="en-US" smtClean="0"/>
              <a:pPr/>
              <a:t>10/19/2010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206F8-02D4-42A1-89BB-B70FE12C04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6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05E9-05CC-44CF-84DC-0C725D68809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62000"/>
            <a:ext cx="9144000" cy="609600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 descr="I:\CUbiC\Images\CUbiC Logo\CUbiC Logo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3733800" y="76200"/>
            <a:ext cx="1619250" cy="1143000"/>
          </a:xfrm>
          <a:prstGeom prst="rect">
            <a:avLst/>
          </a:prstGeom>
          <a:noFill/>
          <a:effectLst/>
        </p:spPr>
      </p:pic>
      <p:sp>
        <p:nvSpPr>
          <p:cNvPr id="8" name="TextBox 7"/>
          <p:cNvSpPr txBox="1"/>
          <p:nvPr userDrawn="1"/>
        </p:nvSpPr>
        <p:spPr>
          <a:xfrm>
            <a:off x="1842448" y="15240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85800" y="2133600"/>
            <a:ext cx="7772400" cy="220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reflection blurRad="6350" stA="52000" endA="300" endPos="35000" dir="5400000" sy="-100000" algn="bl" rotWithShape="0"/>
            <a:softEdge rad="127000"/>
          </a:effectLst>
          <a:scene3d>
            <a:camera prst="orthographicFront"/>
            <a:lightRig rig="threePt" dir="t"/>
          </a:scene3d>
          <a:sp3d prstMaterial="matte">
            <a:bevelT/>
            <a:contourClr>
              <a:schemeClr val="tx1">
                <a:lumMod val="50000"/>
                <a:lumOff val="50000"/>
              </a:schemeClr>
            </a:contourClr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752600" y="1598612"/>
            <a:ext cx="56388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2498834" y="118320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CUbiC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I:\ASU\Logos\lwm1_mg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76200" y="64770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4" name="TextBox 13"/>
          <p:cNvSpPr txBox="1"/>
          <p:nvPr userDrawn="1"/>
        </p:nvSpPr>
        <p:spPr>
          <a:xfrm>
            <a:off x="838200" y="6443246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ARIZONA STATE UNIVERSITY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91350" y="6416675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958D602-0E16-438C-A77A-F3BA264810FD}" type="datetime4">
              <a:rPr lang="en-US" smtClean="0"/>
              <a:pPr/>
              <a:t>October 19, 2010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3598"/>
            <a:ext cx="7772400" cy="2209801"/>
          </a:xfrm>
          <a:prstGeom prst="round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209550"/>
            <a:ext cx="8229600" cy="868362"/>
          </a:xfrm>
          <a:prstGeom prst="round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1"/>
          <p:cNvSpPr txBox="1">
            <a:spLocks/>
          </p:cNvSpPr>
          <p:nvPr userDrawn="1"/>
        </p:nvSpPr>
        <p:spPr>
          <a:xfrm>
            <a:off x="447675" y="209550"/>
            <a:ext cx="8229600" cy="868362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I:\CUbiC\Images\CUbiC Logo\CUbiC Logo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8077200" y="6324600"/>
            <a:ext cx="710741" cy="457200"/>
          </a:xfrm>
          <a:prstGeom prst="rect">
            <a:avLst/>
          </a:prstGeom>
          <a:noFill/>
          <a:effectLst/>
        </p:spPr>
      </p:pic>
      <p:pic>
        <p:nvPicPr>
          <p:cNvPr id="10" name="Picture 2" descr="I:\ASU\Logos\lwm1_mg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361950" y="64008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1" name="TextBox 10"/>
          <p:cNvSpPr txBox="1"/>
          <p:nvPr userDrawn="1"/>
        </p:nvSpPr>
        <p:spPr>
          <a:xfrm>
            <a:off x="1981200" y="64770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6286500"/>
            <a:ext cx="82296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62000"/>
            <a:ext cx="9144000" cy="609600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20" tIns="45524" rIns="91020" bIns="45524" rtlCol="0" anchor="ctr"/>
          <a:lstStyle/>
          <a:p>
            <a:pPr algn="ctr" defTabSz="910312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5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0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5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0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0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60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1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6" descr="I:\CUbiC\Images\CUbiC Logo\CUbiC Logo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3733800" y="76200"/>
            <a:ext cx="1619250" cy="1143000"/>
          </a:xfrm>
          <a:prstGeom prst="rect">
            <a:avLst/>
          </a:prstGeom>
          <a:noFill/>
          <a:effectLst/>
        </p:spPr>
      </p:pic>
      <p:sp>
        <p:nvSpPr>
          <p:cNvPr id="8" name="TextBox 7"/>
          <p:cNvSpPr txBox="1"/>
          <p:nvPr userDrawn="1"/>
        </p:nvSpPr>
        <p:spPr>
          <a:xfrm>
            <a:off x="1842448" y="1524007"/>
            <a:ext cx="5410200" cy="461269"/>
          </a:xfrm>
          <a:prstGeom prst="rect">
            <a:avLst/>
          </a:prstGeom>
          <a:noFill/>
        </p:spPr>
        <p:txBody>
          <a:bodyPr wrap="square" lIns="91020" tIns="45524" rIns="91020" bIns="45524" rtlCol="0">
            <a:spAutoFit/>
          </a:bodyPr>
          <a:lstStyle/>
          <a:p>
            <a:pPr algn="ctr" defTabSz="910312"/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prstClr val="white">
                    <a:lumMod val="65000"/>
                  </a:prstClr>
                </a:solidFill>
                <a:latin typeface="Times New Roman" pitchFamily="18" charset="0"/>
                <a:cs typeface="Times New Roman" pitchFamily="18" charset="0"/>
              </a:rPr>
              <a:t>ENTER FOR</a:t>
            </a:r>
            <a:r>
              <a:rPr lang="en-US" dirty="0" smtClean="0">
                <a:solidFill>
                  <a:prstClr val="white">
                    <a:lumMod val="65000"/>
                  </a:prst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prstClr val="white">
                    <a:lumMod val="65000"/>
                  </a:prstClr>
                </a:solidFill>
                <a:latin typeface="Times New Roman" pitchFamily="18" charset="0"/>
                <a:cs typeface="Times New Roman" pitchFamily="18" charset="0"/>
              </a:rPr>
              <a:t>OGNITIVE</a:t>
            </a:r>
            <a:r>
              <a:rPr lang="en-US" dirty="0" smtClean="0">
                <a:solidFill>
                  <a:prstClr val="white">
                    <a:lumMod val="65000"/>
                  </a:prst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dirty="0" smtClean="0">
                <a:solidFill>
                  <a:prstClr val="white">
                    <a:lumMod val="65000"/>
                  </a:prst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prstClr val="white">
                    <a:lumMod val="65000"/>
                  </a:prst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600" dirty="0">
              <a:solidFill>
                <a:prstClr val="white">
                  <a:lumMod val="65000"/>
                </a:prst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85800" y="2133600"/>
            <a:ext cx="7772400" cy="220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reflection blurRad="6350" stA="52000" endA="300" endPos="35000" dir="5400000" sy="-100000" algn="bl" rotWithShape="0"/>
            <a:softEdge rad="127000"/>
          </a:effectLst>
          <a:scene3d>
            <a:camera prst="orthographicFront"/>
            <a:lightRig rig="threePt" dir="t"/>
          </a:scene3d>
          <a:sp3d prstMaterial="matte">
            <a:bevelT/>
            <a:contourClr>
              <a:schemeClr val="tx1">
                <a:lumMod val="50000"/>
                <a:lumOff val="50000"/>
              </a:schemeClr>
            </a:contourClr>
          </a:sp3d>
        </p:spPr>
        <p:txBody>
          <a:bodyPr vert="horz" lIns="91020" tIns="45524" rIns="91020" bIns="45524" rtlCol="0" anchor="ctr">
            <a:normAutofit/>
          </a:bodyPr>
          <a:lstStyle/>
          <a:p>
            <a:pPr algn="ctr" defTabSz="910312">
              <a:spcBef>
                <a:spcPct val="0"/>
              </a:spcBef>
              <a:defRPr/>
            </a:pPr>
            <a:endParaRPr lang="en-US" sz="4400" dirty="0" smtClean="0">
              <a:solidFill>
                <a:prstClr val="black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752600" y="1598612"/>
            <a:ext cx="56388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2498834" y="1183205"/>
            <a:ext cx="4114800" cy="461665"/>
          </a:xfrm>
          <a:prstGeom prst="rect">
            <a:avLst/>
          </a:prstGeom>
          <a:noFill/>
        </p:spPr>
        <p:txBody>
          <a:bodyPr wrap="square" lIns="91020" tIns="45524" rIns="91020" bIns="45524" rtlCol="0">
            <a:spAutoFit/>
          </a:bodyPr>
          <a:lstStyle/>
          <a:p>
            <a:pPr algn="ctr" defTabSz="910312"/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  <a:cs typeface="Times New Roman" pitchFamily="18" charset="0"/>
              </a:rPr>
              <a:t>CUbiC</a:t>
            </a:r>
            <a:endParaRPr lang="en-US" dirty="0">
              <a:solidFill>
                <a:prstClr val="white">
                  <a:lumMod val="65000"/>
                </a:prstClr>
              </a:solidFill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20" tIns="45524" rIns="91020" bIns="45524" rtlCol="0" anchor="ctr"/>
          <a:lstStyle/>
          <a:p>
            <a:pPr algn="ctr" defTabSz="910312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Picture 2" descr="I:\ASU\Logos\lwm1_mg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76200" y="64770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4" name="TextBox 13"/>
          <p:cNvSpPr txBox="1"/>
          <p:nvPr userDrawn="1"/>
        </p:nvSpPr>
        <p:spPr>
          <a:xfrm>
            <a:off x="838200" y="6443246"/>
            <a:ext cx="4114800" cy="338554"/>
          </a:xfrm>
          <a:prstGeom prst="rect">
            <a:avLst/>
          </a:prstGeom>
          <a:noFill/>
        </p:spPr>
        <p:txBody>
          <a:bodyPr wrap="square" lIns="91020" tIns="45524" rIns="91020" bIns="45524" rtlCol="0">
            <a:spAutoFit/>
          </a:bodyPr>
          <a:lstStyle/>
          <a:p>
            <a:pPr defTabSz="910312"/>
            <a:r>
              <a:rPr lang="en-US" sz="1600" dirty="0" smtClean="0">
                <a:solidFill>
                  <a:prstClr val="white">
                    <a:lumMod val="50000"/>
                  </a:prstClr>
                </a:solidFill>
                <a:latin typeface="Times New Roman" pitchFamily="18" charset="0"/>
                <a:cs typeface="Times New Roman" pitchFamily="18" charset="0"/>
              </a:rPr>
              <a:t>ARIZONA STATE UNIVERSITY</a:t>
            </a:r>
            <a:endParaRPr lang="en-US" sz="1600" dirty="0">
              <a:solidFill>
                <a:prstClr val="white">
                  <a:lumMod val="50000"/>
                </a:prst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91350" y="6416675"/>
            <a:ext cx="2133600" cy="365125"/>
          </a:xfrm>
          <a:prstGeom prst="rect">
            <a:avLst/>
          </a:prstGeom>
        </p:spPr>
        <p:txBody>
          <a:bodyPr lIns="91020" tIns="45524" rIns="91020" bIns="45524"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910312"/>
            <a:fld id="{3958D602-0E16-438C-A77A-F3BA264810FD}" type="datetime4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910312"/>
              <a:t>October 20, 2010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3626"/>
            <a:ext cx="7772400" cy="2209801"/>
          </a:xfrm>
          <a:prstGeom prst="roundRect">
            <a:avLst/>
          </a:prstGeom>
        </p:spPr>
        <p:txBody>
          <a:bodyPr lIns="91020" tIns="45524" rIns="91020" bIns="4552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75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20" tIns="45524" rIns="91020" bIns="45524" rtlCol="0" anchor="ctr"/>
          <a:lstStyle/>
          <a:p>
            <a:pPr algn="ctr" defTabSz="910312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209550"/>
            <a:ext cx="8229600" cy="868362"/>
          </a:xfrm>
          <a:prstGeom prst="roundRect">
            <a:avLst/>
          </a:prstGeom>
        </p:spPr>
        <p:txBody>
          <a:bodyPr lIns="91020" tIns="45524" rIns="91020" bIns="4552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1"/>
          <p:cNvSpPr txBox="1">
            <a:spLocks/>
          </p:cNvSpPr>
          <p:nvPr userDrawn="1"/>
        </p:nvSpPr>
        <p:spPr>
          <a:xfrm>
            <a:off x="447675" y="209550"/>
            <a:ext cx="8229600" cy="868362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020" tIns="45524" rIns="91020" bIns="45524" rtlCol="0" anchor="ctr">
            <a:normAutofit/>
          </a:bodyPr>
          <a:lstStyle/>
          <a:p>
            <a:pPr algn="ctr" defTabSz="910312">
              <a:spcBef>
                <a:spcPct val="0"/>
              </a:spcBef>
              <a:defRPr/>
            </a:pPr>
            <a:endParaRPr lang="en-US" sz="3600" dirty="0">
              <a:solidFill>
                <a:prstClr val="black"/>
              </a:solidFill>
            </a:endParaRPr>
          </a:p>
        </p:txBody>
      </p:sp>
      <p:pic>
        <p:nvPicPr>
          <p:cNvPr id="9" name="Picture 8" descr="I:\CUbiC\Images\CUbiC Logo\CUbiC Logo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8077228" y="6324600"/>
            <a:ext cx="710741" cy="457200"/>
          </a:xfrm>
          <a:prstGeom prst="rect">
            <a:avLst/>
          </a:prstGeom>
          <a:noFill/>
          <a:effectLst/>
        </p:spPr>
      </p:pic>
      <p:pic>
        <p:nvPicPr>
          <p:cNvPr id="10" name="Picture 2" descr="I:\ASU\Logos\lwm1_mg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361950" y="64008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1" name="TextBox 10"/>
          <p:cNvSpPr txBox="1"/>
          <p:nvPr userDrawn="1"/>
        </p:nvSpPr>
        <p:spPr>
          <a:xfrm>
            <a:off x="1981200" y="6477011"/>
            <a:ext cx="5410200" cy="368950"/>
          </a:xfrm>
          <a:prstGeom prst="rect">
            <a:avLst/>
          </a:prstGeom>
          <a:noFill/>
        </p:spPr>
        <p:txBody>
          <a:bodyPr wrap="square" lIns="91020" tIns="45524" rIns="91020" bIns="45524" rtlCol="0">
            <a:spAutoFit/>
          </a:bodyPr>
          <a:lstStyle/>
          <a:p>
            <a:pPr algn="ctr" defTabSz="910312"/>
            <a:r>
              <a:rPr lang="en-US" dirty="0" smtClean="0">
                <a:solidFill>
                  <a:prstClr val="white">
                    <a:lumMod val="65000"/>
                  </a:prst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prstClr val="white">
                    <a:lumMod val="65000"/>
                  </a:prstClr>
                </a:solidFill>
                <a:latin typeface="Times New Roman" pitchFamily="18" charset="0"/>
                <a:cs typeface="Times New Roman" pitchFamily="18" charset="0"/>
              </a:rPr>
              <a:t>ENTER FOR </a:t>
            </a:r>
            <a:r>
              <a:rPr lang="en-US" dirty="0" smtClean="0">
                <a:solidFill>
                  <a:prstClr val="white">
                    <a:lumMod val="65000"/>
                  </a:prst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prstClr val="white">
                    <a:lumMod val="65000"/>
                  </a:prstClr>
                </a:solidFill>
                <a:latin typeface="Times New Roman" pitchFamily="18" charset="0"/>
                <a:cs typeface="Times New Roman" pitchFamily="18" charset="0"/>
              </a:rPr>
              <a:t>OGNITIVE </a:t>
            </a:r>
            <a:r>
              <a:rPr lang="en-US" dirty="0" smtClean="0">
                <a:solidFill>
                  <a:prstClr val="white">
                    <a:lumMod val="65000"/>
                  </a:prst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400" dirty="0" smtClean="0">
                <a:solidFill>
                  <a:prstClr val="white">
                    <a:lumMod val="65000"/>
                  </a:prst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dirty="0" smtClean="0">
                <a:solidFill>
                  <a:prstClr val="white">
                    <a:lumMod val="65000"/>
                  </a:prst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prstClr val="white">
                    <a:lumMod val="65000"/>
                  </a:prst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400" dirty="0">
              <a:solidFill>
                <a:prstClr val="white">
                  <a:lumMod val="65000"/>
                </a:prst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6286500"/>
            <a:ext cx="82296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4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4350" y="6172200"/>
            <a:ext cx="533400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274A6-7FC5-4119-B642-B6647BAB80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1"/>
            <a:ext cx="8229600" cy="4906963"/>
          </a:xfrm>
          <a:prstGeom prst="rect">
            <a:avLst/>
          </a:prstGeom>
        </p:spPr>
        <p:txBody>
          <a:bodyPr vert="horz" lIns="91020" tIns="45524" rIns="91020" bIns="4552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4350" y="6172200"/>
            <a:ext cx="533400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020" tIns="45524" rIns="91020" bIns="4552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0312"/>
            <a:fld id="{BA1274A6-7FC5-4119-B642-B6647BAB80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0312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27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lvl1pPr algn="ctr" defTabSz="910312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360" indent="-341360" algn="l" defTabSz="91031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626" indent="-284467" algn="l" defTabSz="910312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7891" indent="-227579" algn="l" defTabSz="9103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3047" indent="-227579" algn="l" defTabSz="910312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8203" indent="-227579" algn="l" defTabSz="91031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3358" indent="-227579" algn="l" defTabSz="9103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8516" indent="-227579" algn="l" defTabSz="9103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3672" indent="-227579" algn="l" defTabSz="9103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8827" indent="-227579" algn="l" defTabSz="9103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03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156" algn="l" defTabSz="9103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312" algn="l" defTabSz="9103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469" algn="l" defTabSz="9103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0627" algn="l" defTabSz="9103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5783" algn="l" defTabSz="9103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0936" algn="l" defTabSz="9103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6092" algn="l" defTabSz="9103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1249" algn="l" defTabSz="9103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tiff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46.png"/><Relationship Id="rId5" Type="http://schemas.openxmlformats.org/officeDocument/2006/relationships/image" Target="../media/image40.jpeg"/><Relationship Id="rId10" Type="http://schemas.openxmlformats.org/officeDocument/2006/relationships/image" Target="../media/image45.png"/><Relationship Id="rId4" Type="http://schemas.openxmlformats.org/officeDocument/2006/relationships/image" Target="../media/image39.jpe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7" Type="http://schemas.openxmlformats.org/officeDocument/2006/relationships/image" Target="../media/image65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image" Target="../media/image67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3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762000"/>
            <a:ext cx="9144000" cy="609600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81600"/>
            <a:ext cx="6400800" cy="990600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solidFill>
                  <a:schemeClr val="tx1"/>
                </a:solidFill>
              </a:rPr>
              <a:t>Sreekar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Krishna, </a:t>
            </a:r>
            <a:r>
              <a:rPr lang="en-US" sz="2400" dirty="0" err="1" smtClean="0">
                <a:solidFill>
                  <a:schemeClr val="tx1"/>
                </a:solidFill>
              </a:rPr>
              <a:t>Vineeth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Balasubramanian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Sethuraman</a:t>
            </a:r>
            <a:r>
              <a:rPr lang="en-US" sz="2400" dirty="0">
                <a:solidFill>
                  <a:schemeClr val="tx1"/>
                </a:solidFill>
              </a:rPr>
              <a:t> (</a:t>
            </a:r>
            <a:r>
              <a:rPr lang="en-US" sz="2400" dirty="0" err="1">
                <a:solidFill>
                  <a:schemeClr val="tx1"/>
                </a:solidFill>
              </a:rPr>
              <a:t>Panch</a:t>
            </a:r>
            <a:r>
              <a:rPr lang="en-US" sz="2400" dirty="0">
                <a:solidFill>
                  <a:schemeClr val="tx1"/>
                </a:solidFill>
              </a:rPr>
              <a:t>) </a:t>
            </a:r>
            <a:r>
              <a:rPr lang="en-US" sz="2400" dirty="0" err="1">
                <a:solidFill>
                  <a:schemeClr val="tx1"/>
                </a:solidFill>
              </a:rPr>
              <a:t>Panchanathan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 descr="I:\CUbiC\Images\CUbiC Logo\CUbiC Log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3733800" y="76200"/>
            <a:ext cx="1619250" cy="1143000"/>
          </a:xfrm>
          <a:prstGeom prst="rect">
            <a:avLst/>
          </a:prstGeom>
          <a:noFill/>
          <a:effectLst/>
        </p:spPr>
      </p:pic>
      <p:sp>
        <p:nvSpPr>
          <p:cNvPr id="7" name="Rectangle 6"/>
          <p:cNvSpPr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42448" y="15240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85800" y="2209800"/>
            <a:ext cx="7772400" cy="220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reflection blurRad="6350" stA="52000" endA="300" endPos="35000" dir="5400000" sy="-100000" algn="bl" rotWithShape="0"/>
            <a:softEdge rad="127000"/>
          </a:effectLst>
          <a:scene3d>
            <a:camera prst="orthographicFront"/>
            <a:lightRig rig="threePt" dir="t"/>
          </a:scene3d>
          <a:sp3d prstMaterial="matte">
            <a:bevelT/>
            <a:contourClr>
              <a:schemeClr val="tx1">
                <a:lumMod val="50000"/>
                <a:lumOff val="50000"/>
              </a:schemeClr>
            </a:contourClr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752600" y="1598612"/>
            <a:ext cx="56388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98834" y="118320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CUbiC</a:t>
            </a:r>
            <a:endParaRPr lang="en-US" dirty="0">
              <a:solidFill>
                <a:schemeClr val="bg1">
                  <a:lumMod val="6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3600"/>
            <a:ext cx="7772400" cy="2136775"/>
          </a:xfrm>
          <a:prstGeom prst="roundRect">
            <a:avLst/>
          </a:prstGeom>
          <a:noFill/>
          <a:effectLst/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Enriching Social Situational Awareness in Remote Interactions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Insights and Inspirations from Disability Focused Research</a:t>
            </a:r>
          </a:p>
        </p:txBody>
      </p:sp>
      <p:pic>
        <p:nvPicPr>
          <p:cNvPr id="18" name="Picture 2" descr="I:\ASU\Logos\lwm1_m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76200" y="64770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4" name="TextBox 13"/>
          <p:cNvSpPr txBox="1"/>
          <p:nvPr/>
        </p:nvSpPr>
        <p:spPr>
          <a:xfrm>
            <a:off x="838200" y="6443246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ARIZONA STATE UNIVERSITY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28600" y="3733800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How many people?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Where are they located?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en-US" dirty="0" smtClean="0"/>
              <a:t> What are their facial expressions?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Eye Gaze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Eye Contact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Body Mannerisms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2952"/>
            <a:ext cx="8229600" cy="868362"/>
          </a:xfrm>
        </p:spPr>
        <p:txBody>
          <a:bodyPr/>
          <a:lstStyle/>
          <a:p>
            <a:r>
              <a:rPr lang="en-US" dirty="0" smtClean="0"/>
              <a:t>SSA in Various Settings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Picture 11" descr="Interaction.jpg"/>
          <p:cNvPicPr>
            <a:picLocks noChangeAspect="1"/>
          </p:cNvPicPr>
          <p:nvPr/>
        </p:nvPicPr>
        <p:blipFill rotWithShape="1">
          <a:blip r:embed="rId2" cstate="print"/>
          <a:srcRect b="17493"/>
          <a:stretch/>
        </p:blipFill>
        <p:spPr>
          <a:xfrm>
            <a:off x="1447800" y="1981200"/>
            <a:ext cx="5696711" cy="3461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762774" y="1198599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Social Assistance</a:t>
            </a:r>
            <a:endParaRPr 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62" y="1981199"/>
            <a:ext cx="5970638" cy="3701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699346" y="1198599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Decision Making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520966" y="1195176"/>
            <a:ext cx="2364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Remote Collaborations</a:t>
            </a:r>
            <a:endParaRPr lang="en-US" b="1" dirty="0"/>
          </a:p>
        </p:txBody>
      </p:sp>
      <p:pic>
        <p:nvPicPr>
          <p:cNvPr id="4098" name="Picture 2" descr="http://www.ahrq.gov/teamsteppstools/images/tslogo1me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2133600"/>
            <a:ext cx="4370580" cy="3522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105400" y="2438400"/>
            <a:ext cx="138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TeamSTEPPS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276600" y="3810000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Leadership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Mutual Support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Communication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Attitude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Situation Monitoring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Patient Safety</a:t>
            </a:r>
            <a:endParaRPr lang="en-US" dirty="0"/>
          </a:p>
        </p:txBody>
      </p:sp>
      <p:pic>
        <p:nvPicPr>
          <p:cNvPr id="4100" name="Picture 4" descr="http://www.telepresenceoptions.com/images/lifesize_room_465x233px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2438400"/>
            <a:ext cx="5930843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6400800" y="3635276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dirty="0" smtClean="0"/>
              <a:t> Expressing Opinion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/>
              <a:t>Managing Conflict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/>
              <a:t>Making Decision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/>
              <a:t>  Speed of Decision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/>
              <a:t> Interaction with Colleagues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/>
              <a:t>Difficulty Establishing Rapport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05273E-6 L -0.30312 -0.1743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00" y="-87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51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6.29047E-7 L -0.03177 -0.1919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" y="-9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2000" fill="hold"/>
                                        <p:tgtEl>
                                          <p:spTgt spid="410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87697E-6 L 0.29236 -0.2164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00" y="-10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4" grpId="0"/>
      <p:bldP spid="15" grpId="0"/>
      <p:bldP spid="13" grpId="0"/>
      <p:bldP spid="13" grpId="1"/>
      <p:bldP spid="16" grpId="0"/>
      <p:bldP spid="1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CUbiC</a:t>
            </a:r>
            <a:r>
              <a:rPr lang="en-US" dirty="0" smtClean="0"/>
              <a:t> Multidisciplinary Team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9F870B4-D114-42B1-95AA-275F4AC1AC6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4800" y="1600200"/>
            <a:ext cx="5200650" cy="465772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838825" y="1600199"/>
            <a:ext cx="3154680" cy="465772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39481" y="1571625"/>
            <a:ext cx="416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Technology, Psychology &amp; Human Comm.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3600" y="1576090"/>
            <a:ext cx="3091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Tech. Dissemination &amp; Validation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74141" y="2013919"/>
            <a:ext cx="2253309" cy="4124325"/>
          </a:xfrm>
          <a:prstGeom prst="rect">
            <a:avLst/>
          </a:prstGeom>
          <a:solidFill>
            <a:schemeClr val="accent4">
              <a:lumMod val="7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9541" y="2049939"/>
            <a:ext cx="2179071" cy="4124325"/>
          </a:xfrm>
          <a:prstGeom prst="rect">
            <a:avLst/>
          </a:prstGeom>
          <a:solidFill>
            <a:schemeClr val="accent4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634152" y="5353544"/>
            <a:ext cx="613060" cy="72866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50004" y="2114959"/>
            <a:ext cx="1798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Assistive Technology</a:t>
            </a:r>
            <a:endParaRPr lang="en-US" sz="1400" b="1" dirty="0" smtClean="0"/>
          </a:p>
          <a:p>
            <a:pPr algn="ctr"/>
            <a:r>
              <a:rPr lang="en-US" sz="1400" b="1" dirty="0" smtClean="0"/>
              <a:t>Team</a:t>
            </a:r>
            <a:endParaRPr lang="en-US" sz="1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312652" y="2667586"/>
            <a:ext cx="1259808" cy="86177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Dr. </a:t>
            </a:r>
            <a:r>
              <a:rPr lang="en-US" sz="1000" b="1" dirty="0" err="1" smtClean="0"/>
              <a:t>Sethuraman</a:t>
            </a:r>
            <a:r>
              <a:rPr lang="en-US" sz="1000" b="1" dirty="0" smtClean="0"/>
              <a:t> </a:t>
            </a:r>
            <a:r>
              <a:rPr lang="en-US" sz="1000" b="1" dirty="0" err="1" smtClean="0"/>
              <a:t>Panchanathan</a:t>
            </a:r>
            <a:endParaRPr lang="en-US" sz="1000" b="1" dirty="0" smtClean="0"/>
          </a:p>
          <a:p>
            <a:pPr algn="ctr"/>
            <a:r>
              <a:rPr lang="en-US" sz="1000" dirty="0" smtClean="0"/>
              <a:t>Comp. Sci. ASU</a:t>
            </a:r>
          </a:p>
          <a:p>
            <a:pPr algn="ctr"/>
            <a:r>
              <a:rPr lang="en-US" sz="1000" dirty="0" smtClean="0"/>
              <a:t>Human Centered Multimedia 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1256737" y="5336222"/>
            <a:ext cx="1259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Dr. John Black Jr.</a:t>
            </a:r>
          </a:p>
          <a:p>
            <a:pPr algn="ctr"/>
            <a:r>
              <a:rPr lang="en-US" sz="1000" dirty="0" smtClean="0"/>
              <a:t>Comp. Sci. ASU</a:t>
            </a:r>
          </a:p>
          <a:p>
            <a:pPr algn="ctr"/>
            <a:r>
              <a:rPr lang="en-US" sz="1000" dirty="0" smtClean="0"/>
              <a:t>Assistive Tech. Specialist </a:t>
            </a:r>
            <a:endParaRPr 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1225674" y="4452423"/>
            <a:ext cx="12598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Dr. </a:t>
            </a:r>
            <a:r>
              <a:rPr lang="en-US" sz="1000" b="1" dirty="0" err="1" smtClean="0"/>
              <a:t>Vineeth</a:t>
            </a:r>
            <a:r>
              <a:rPr lang="en-US" sz="1000" b="1" dirty="0" smtClean="0"/>
              <a:t> </a:t>
            </a:r>
            <a:r>
              <a:rPr lang="en-US" sz="1000" b="1" dirty="0" err="1" smtClean="0"/>
              <a:t>Balasubramanian</a:t>
            </a:r>
            <a:endParaRPr lang="en-US" sz="1000" b="1" dirty="0" smtClean="0"/>
          </a:p>
          <a:p>
            <a:pPr algn="ctr"/>
            <a:r>
              <a:rPr lang="en-US" sz="1000" dirty="0" smtClean="0"/>
              <a:t>Comp. Sci. ASU</a:t>
            </a:r>
          </a:p>
          <a:p>
            <a:pPr algn="ctr"/>
            <a:r>
              <a:rPr lang="en-US" sz="1000" dirty="0" smtClean="0"/>
              <a:t>Decision Sys. &amp; Risk Analysis</a:t>
            </a:r>
            <a:endParaRPr lang="en-US" sz="1000" dirty="0"/>
          </a:p>
        </p:txBody>
      </p:sp>
      <p:pic>
        <p:nvPicPr>
          <p:cNvPr id="2052" name="Picture 4" descr="I:\Published Material\TIM 2009\TIM Camera Ready\Author Pictures\Author 6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004" y="2695329"/>
            <a:ext cx="569401" cy="7985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I:\Published Material\Eurasip Special Issue\Final Submission\Authors Photos\Vineeth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11" y="4491673"/>
            <a:ext cx="629326" cy="79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6122374" y="2677417"/>
            <a:ext cx="2695575" cy="100584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134099" y="3868024"/>
            <a:ext cx="2695576" cy="100584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134099" y="5076498"/>
            <a:ext cx="2714626" cy="100584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299" y="3929062"/>
            <a:ext cx="723900" cy="847888"/>
          </a:xfrm>
          <a:prstGeom prst="rect">
            <a:avLst/>
          </a:prstGeom>
        </p:spPr>
      </p:pic>
      <p:pic>
        <p:nvPicPr>
          <p:cNvPr id="2048" name="Picture 204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299" y="5164396"/>
            <a:ext cx="721144" cy="86636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067420" y="3949958"/>
            <a:ext cx="14479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Dr. Prasad </a:t>
            </a:r>
            <a:r>
              <a:rPr lang="en-US" sz="1000" b="1" dirty="0" err="1" smtClean="0"/>
              <a:t>Boradkar</a:t>
            </a:r>
            <a:endParaRPr lang="en-US" sz="1000" b="1" dirty="0" smtClean="0"/>
          </a:p>
          <a:p>
            <a:pPr algn="ctr"/>
            <a:r>
              <a:rPr lang="en-US" sz="1000" dirty="0" smtClean="0"/>
              <a:t>School of Design, ASU</a:t>
            </a:r>
          </a:p>
          <a:p>
            <a:pPr algn="ctr"/>
            <a:r>
              <a:rPr lang="en-US" sz="1000" dirty="0" smtClean="0"/>
              <a:t>Assistive Tech. Design, Interdisciplinary Design Initiatives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7067420" y="5148531"/>
            <a:ext cx="17505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Dr. Jameson Wetmore</a:t>
            </a:r>
          </a:p>
          <a:p>
            <a:pPr algn="ctr"/>
            <a:r>
              <a:rPr lang="en-US" sz="1000" dirty="0" smtClean="0"/>
              <a:t>Consortium of Science, Policy &amp; Tech., ASU</a:t>
            </a:r>
          </a:p>
          <a:p>
            <a:pPr algn="ctr"/>
            <a:r>
              <a:rPr lang="en-US" sz="1000" dirty="0" smtClean="0"/>
              <a:t>Asst. Tech. Ethics, Practices &amp; Effective Dissemination</a:t>
            </a:r>
          </a:p>
          <a:p>
            <a:pPr algn="ctr"/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7219820" y="2700993"/>
            <a:ext cx="1447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Dr. Terri </a:t>
            </a:r>
            <a:r>
              <a:rPr lang="en-US" sz="1000" b="1" dirty="0" err="1" smtClean="0"/>
              <a:t>Hedgpeth</a:t>
            </a:r>
            <a:endParaRPr lang="en-US" sz="1000" b="1" dirty="0" smtClean="0"/>
          </a:p>
          <a:p>
            <a:pPr algn="ctr"/>
            <a:r>
              <a:rPr lang="en-US" sz="1000" dirty="0" smtClean="0"/>
              <a:t>Dir. Disability Resource Center, ASU</a:t>
            </a:r>
          </a:p>
          <a:p>
            <a:pPr algn="ctr"/>
            <a:r>
              <a:rPr lang="en-US" sz="1000" dirty="0" smtClean="0"/>
              <a:t>Asst. Tech. Usability Expert, Early Adoption Specialist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34111" y="2724421"/>
            <a:ext cx="688693" cy="941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3766785" y="2675626"/>
            <a:ext cx="1259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Dr. </a:t>
            </a:r>
            <a:r>
              <a:rPr lang="en-US" sz="1000" b="1" dirty="0" smtClean="0"/>
              <a:t>Michele </a:t>
            </a:r>
            <a:r>
              <a:rPr lang="en-US" sz="1000" b="1" dirty="0" err="1" smtClean="0"/>
              <a:t>Shiota</a:t>
            </a:r>
            <a:endParaRPr lang="en-US" sz="1000" b="1" dirty="0" smtClean="0"/>
          </a:p>
          <a:p>
            <a:pPr algn="ctr"/>
            <a:r>
              <a:rPr lang="en-US" sz="1000" dirty="0" smtClean="0"/>
              <a:t>Psychology, ASU</a:t>
            </a:r>
            <a:endParaRPr lang="en-US" sz="1000" dirty="0" smtClean="0"/>
          </a:p>
          <a:p>
            <a:pPr algn="ctr"/>
            <a:r>
              <a:rPr lang="en-US" sz="1000" dirty="0" smtClean="0"/>
              <a:t>Interpersonal Interactions, Facial Expression, Dyadic Communications 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827200" y="3868024"/>
            <a:ext cx="12598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Dr. </a:t>
            </a:r>
            <a:r>
              <a:rPr lang="en-US" sz="1000" b="1" dirty="0" smtClean="0"/>
              <a:t>Don </a:t>
            </a:r>
            <a:r>
              <a:rPr lang="en-US" sz="1000" b="1" dirty="0" err="1" smtClean="0"/>
              <a:t>Homa</a:t>
            </a:r>
            <a:endParaRPr lang="en-US" sz="1000" b="1" dirty="0" smtClean="0"/>
          </a:p>
          <a:p>
            <a:pPr algn="ctr"/>
            <a:r>
              <a:rPr lang="en-US" sz="1000" dirty="0" smtClean="0"/>
              <a:t>Psychology, ASU </a:t>
            </a:r>
            <a:endParaRPr lang="en-US" sz="1000" dirty="0" smtClean="0"/>
          </a:p>
          <a:p>
            <a:pPr algn="ctr"/>
            <a:r>
              <a:rPr lang="en-US" sz="1000" dirty="0" smtClean="0"/>
              <a:t>Visual Perception, Working Memory, Haptic Concepts</a:t>
            </a:r>
            <a:endParaRPr lang="en-US" sz="1000" dirty="0"/>
          </a:p>
        </p:txBody>
      </p:sp>
      <p:pic>
        <p:nvPicPr>
          <p:cNvPr id="48" name="Picture 3" descr="I:\Fun Stuff\Photo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3147" y="3598053"/>
            <a:ext cx="663114" cy="83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3781192" y="5043950"/>
            <a:ext cx="13296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Dr. </a:t>
            </a:r>
            <a:r>
              <a:rPr lang="en-US" sz="1000" b="1" dirty="0" err="1" smtClean="0"/>
              <a:t>Artemio</a:t>
            </a:r>
            <a:r>
              <a:rPr lang="en-US" sz="1000" b="1" dirty="0" smtClean="0"/>
              <a:t> Ramirez</a:t>
            </a:r>
            <a:endParaRPr lang="en-US" sz="1000" b="1" dirty="0" smtClean="0"/>
          </a:p>
          <a:p>
            <a:pPr algn="ctr"/>
            <a:r>
              <a:rPr lang="en-US" sz="1000" dirty="0" smtClean="0"/>
              <a:t>Human Comm., ASU</a:t>
            </a:r>
          </a:p>
          <a:p>
            <a:pPr algn="ctr"/>
            <a:r>
              <a:rPr lang="en-US" sz="1000" dirty="0" smtClean="0"/>
              <a:t>Remote Interactions and Communications, Modeling Professional Meetings, Conflict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1319981" y="3637797"/>
            <a:ext cx="1259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 smtClean="0"/>
              <a:t>Sreekar</a:t>
            </a:r>
            <a:r>
              <a:rPr lang="en-US" sz="1000" b="1" dirty="0" smtClean="0"/>
              <a:t> Krishna</a:t>
            </a:r>
          </a:p>
          <a:p>
            <a:pPr algn="ctr"/>
            <a:r>
              <a:rPr lang="en-US" sz="1000" dirty="0" smtClean="0"/>
              <a:t>Elec. </a:t>
            </a:r>
            <a:r>
              <a:rPr lang="en-US" sz="1000" dirty="0" err="1" smtClean="0"/>
              <a:t>Engg</a:t>
            </a:r>
            <a:r>
              <a:rPr lang="en-US" sz="1000" dirty="0" smtClean="0"/>
              <a:t>. </a:t>
            </a:r>
          </a:p>
          <a:p>
            <a:pPr algn="ctr"/>
            <a:r>
              <a:rPr lang="en-US" sz="1000" dirty="0" smtClean="0"/>
              <a:t>ASU</a:t>
            </a:r>
          </a:p>
          <a:p>
            <a:pPr algn="ctr"/>
            <a:r>
              <a:rPr lang="en-US" sz="1000" dirty="0" smtClean="0"/>
              <a:t>Integration </a:t>
            </a:r>
            <a:r>
              <a:rPr lang="en-US" sz="1000" dirty="0" err="1" smtClean="0"/>
              <a:t>Engg</a:t>
            </a:r>
            <a:r>
              <a:rPr lang="en-US" sz="1000" dirty="0" smtClean="0"/>
              <a:t>.</a:t>
            </a:r>
            <a:endParaRPr lang="en-US" sz="1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8" t="7339" r="14529" b="12080"/>
          <a:stretch/>
        </p:blipFill>
        <p:spPr bwMode="auto">
          <a:xfrm>
            <a:off x="3148996" y="2663651"/>
            <a:ext cx="651216" cy="993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2974141" y="2049939"/>
            <a:ext cx="2253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Behavioral Psychology and Communication </a:t>
            </a:r>
            <a:r>
              <a:rPr lang="en-US" sz="1400" b="1" dirty="0" smtClean="0"/>
              <a:t>Team</a:t>
            </a:r>
            <a:endParaRPr lang="en-US" sz="1400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640" y="3896905"/>
            <a:ext cx="743560" cy="80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711" y="5031878"/>
            <a:ext cx="728489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887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  <p:bldP spid="13" grpId="0"/>
      <p:bldP spid="18" grpId="0" animBg="1"/>
      <p:bldP spid="19" grpId="0" animBg="1"/>
      <p:bldP spid="30" grpId="0"/>
      <p:bldP spid="31" grpId="0" animBg="1"/>
      <p:bldP spid="32" grpId="0"/>
      <p:bldP spid="34" grpId="0"/>
      <p:bldP spid="39" grpId="0" animBg="1"/>
      <p:bldP spid="40" grpId="0" animBg="1"/>
      <p:bldP spid="41" grpId="0" animBg="1"/>
      <p:bldP spid="45" grpId="0"/>
      <p:bldP spid="46" grpId="0"/>
      <p:bldP spid="47" grpId="0"/>
      <p:bldP spid="42" grpId="0"/>
      <p:bldP spid="43" grpId="0"/>
      <p:bldP spid="50" grpId="0"/>
      <p:bldP spid="28" grpId="0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SurveyPoster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1524000"/>
            <a:ext cx="5580341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Interaction Assistant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6642535" y="1998279"/>
            <a:ext cx="551141" cy="3505200"/>
          </a:xfrm>
          <a:prstGeom prst="ellipse">
            <a:avLst/>
          </a:prstGeom>
          <a:solidFill>
            <a:schemeClr val="accent3">
              <a:alpha val="69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044096" y="1998279"/>
            <a:ext cx="551141" cy="3505200"/>
          </a:xfrm>
          <a:prstGeom prst="ellipse">
            <a:avLst/>
          </a:prstGeom>
          <a:solidFill>
            <a:schemeClr val="accent3">
              <a:alpha val="69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657600" y="2773416"/>
            <a:ext cx="1219200" cy="2760280"/>
          </a:xfrm>
          <a:prstGeom prst="ellipse">
            <a:avLst/>
          </a:prstGeom>
          <a:solidFill>
            <a:schemeClr val="accent3">
              <a:alpha val="69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83017" y="3395843"/>
            <a:ext cx="120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Stereotypy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12194" y="5558814"/>
            <a:ext cx="141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 Reading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96490" y="5558814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Social Scene Analysis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5" grpId="0" animBg="1"/>
      <p:bldP spid="46" grpId="0" animBg="1"/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dirty="0" smtClean="0"/>
              <a:t>Stereotypy</a:t>
            </a:r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381000" y="1143000"/>
            <a:ext cx="8305800" cy="2514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Any non-functional repetitive behavior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Two main causes for stereotypy</a:t>
            </a: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lang="en-US" sz="2600" dirty="0" smtClean="0">
                <a:latin typeface="Times" pitchFamily="18" charset="0"/>
                <a:cs typeface="Times" pitchFamily="18" charset="0"/>
              </a:rPr>
              <a:t>Lack of sensory feedback</a:t>
            </a: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Lack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 of cognitive feedback</a:t>
            </a:r>
          </a:p>
          <a:p>
            <a:pPr marL="274320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lang="en-US" sz="2600" dirty="0" smtClean="0">
                <a:latin typeface="Times" pitchFamily="18" charset="0"/>
                <a:cs typeface="Times" pitchFamily="18" charset="0"/>
              </a:rPr>
              <a:t>Methods of control Stereotypy</a:t>
            </a:r>
          </a:p>
          <a:p>
            <a:pPr marL="274320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endParaRPr kumimoji="0" lang="en-US" sz="26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pitchFamily="18" charset="0"/>
              <a:cs typeface="Times" pitchFamily="18" charset="0"/>
            </a:endParaRP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pitchFamily="18" charset="0"/>
              <a:cs typeface="Times" pitchFamily="18" charset="0"/>
            </a:endParaRP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>
                  <a:shade val="75000"/>
                </a:schemeClr>
              </a:buClr>
              <a:buSzPct val="85000"/>
              <a:buFont typeface="Wingdings 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1752600" y="3733800"/>
          <a:ext cx="49530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Straight Connector 8"/>
          <p:cNvCxnSpPr/>
          <p:nvPr/>
        </p:nvCxnSpPr>
        <p:spPr>
          <a:xfrm rot="5400000">
            <a:off x="-114300" y="4610100"/>
            <a:ext cx="2209800" cy="0"/>
          </a:xfrm>
          <a:prstGeom prst="line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991394" y="4266406"/>
            <a:ext cx="685800" cy="1588"/>
          </a:xfrm>
          <a:prstGeom prst="straightConnector1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91394" y="5712618"/>
            <a:ext cx="685800" cy="1588"/>
          </a:xfrm>
          <a:prstGeom prst="straightConnector1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858000" y="3810000"/>
            <a:ext cx="1981200" cy="22860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Body Rocking is the most prevalent stereotypy for people who are blind and visually impaired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smtClean="0"/>
              <a:t>Proposed solution</a:t>
            </a:r>
            <a:endParaRPr lang="en-US" dirty="0"/>
          </a:p>
        </p:txBody>
      </p:sp>
      <p:grpSp>
        <p:nvGrpSpPr>
          <p:cNvPr id="2" name="Group 17"/>
          <p:cNvGrpSpPr/>
          <p:nvPr/>
        </p:nvGrpSpPr>
        <p:grpSpPr>
          <a:xfrm>
            <a:off x="457200" y="1828800"/>
            <a:ext cx="4335792" cy="3257264"/>
            <a:chOff x="457200" y="1828800"/>
            <a:chExt cx="4335792" cy="3257264"/>
          </a:xfrm>
        </p:grpSpPr>
        <p:pic>
          <p:nvPicPr>
            <p:cNvPr id="4" name="Picture 3" descr="Accelerometer.bmp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828800"/>
              <a:ext cx="4335792" cy="325726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6" name="Straight Arrow Connector 5"/>
            <p:cNvCxnSpPr/>
            <p:nvPr/>
          </p:nvCxnSpPr>
          <p:spPr>
            <a:xfrm rot="10800000">
              <a:off x="2438400" y="3505200"/>
              <a:ext cx="1066800" cy="457200"/>
            </a:xfrm>
            <a:prstGeom prst="straightConnector1">
              <a:avLst/>
            </a:prstGeom>
            <a:ln w="3492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5400000">
              <a:off x="3009900" y="4381500"/>
              <a:ext cx="914400" cy="7620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10800000" flipV="1">
              <a:off x="2209800" y="3962400"/>
              <a:ext cx="1295400" cy="381000"/>
            </a:xfrm>
            <a:prstGeom prst="straightConnector1">
              <a:avLst/>
            </a:prstGeom>
            <a:ln w="34925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429000" y="4202668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X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90800" y="3875049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Y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79478" y="342900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Z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 descr="Rock1.jpg"/>
          <p:cNvPicPr>
            <a:picLocks noChangeAspect="1"/>
          </p:cNvPicPr>
          <p:nvPr/>
        </p:nvPicPr>
        <p:blipFill>
          <a:blip r:embed="rId3" cstate="print"/>
          <a:srcRect l="8742" t="5650" r="7736" b="5650"/>
          <a:stretch>
            <a:fillRect/>
          </a:stretch>
        </p:blipFill>
        <p:spPr>
          <a:xfrm>
            <a:off x="5181600" y="1447800"/>
            <a:ext cx="3405554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6400800" y="1066800"/>
            <a:ext cx="99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Rocking</a:t>
            </a:r>
            <a:endParaRPr lang="en-US" dirty="0"/>
          </a:p>
        </p:txBody>
      </p:sp>
      <p:pic>
        <p:nvPicPr>
          <p:cNvPr id="16" name="Picture 15" descr="NonRock.jpg"/>
          <p:cNvPicPr>
            <a:picLocks noChangeAspect="1"/>
          </p:cNvPicPr>
          <p:nvPr/>
        </p:nvPicPr>
        <p:blipFill>
          <a:blip r:embed="rId4" cstate="print"/>
          <a:srcRect l="7736" t="4237" r="7736" b="5932"/>
          <a:stretch>
            <a:fillRect/>
          </a:stretch>
        </p:blipFill>
        <p:spPr>
          <a:xfrm>
            <a:off x="5181600" y="3962400"/>
            <a:ext cx="3381555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6096000" y="3581400"/>
            <a:ext cx="1623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 - Rocking</a:t>
            </a:r>
            <a:endParaRPr lang="en-US" dirty="0"/>
          </a:p>
        </p:txBody>
      </p:sp>
      <p:pic>
        <p:nvPicPr>
          <p:cNvPr id="19" name="Picture 18" descr="Test.jpg"/>
          <p:cNvPicPr>
            <a:picLocks noChangeAspect="1"/>
          </p:cNvPicPr>
          <p:nvPr/>
        </p:nvPicPr>
        <p:blipFill>
          <a:blip r:embed="rId5" cstate="print"/>
          <a:srcRect l="7736" t="4622" r="7736" b="6303"/>
          <a:stretch>
            <a:fillRect/>
          </a:stretch>
        </p:blipFill>
        <p:spPr>
          <a:xfrm>
            <a:off x="1295400" y="1752600"/>
            <a:ext cx="6057180" cy="3821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1" name="Picture 20" descr="PacketLength-Gentle.bmp"/>
          <p:cNvPicPr/>
          <p:nvPr/>
        </p:nvPicPr>
        <p:blipFill>
          <a:blip r:embed="rId6" cstate="print"/>
          <a:srcRect l="4098" t="2353" r="8162" b="3529"/>
          <a:stretch>
            <a:fillRect/>
          </a:stretch>
        </p:blipFill>
        <p:spPr>
          <a:xfrm>
            <a:off x="2590800" y="1371600"/>
            <a:ext cx="434340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5011948" y="2133600"/>
            <a:ext cx="533400" cy="1181100"/>
          </a:xfrm>
          <a:prstGeom prst="ellipse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38216" y="3888610"/>
            <a:ext cx="2769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Rocking action can be recognized with an accuracy of 94% within 2 seconds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0" name="Straight Arrow Connector 19"/>
          <p:cNvCxnSpPr>
            <a:stCxn id="7" idx="0"/>
          </p:cNvCxnSpPr>
          <p:nvPr/>
        </p:nvCxnSpPr>
        <p:spPr>
          <a:xfrm flipH="1" flipV="1">
            <a:off x="5334000" y="3048000"/>
            <a:ext cx="189005" cy="8406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5800" y="5570079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Behavioral Psychology literature shows that one rock action is approximately 2.2 seconds long. Effectively, recognizing a rocking behavior well within one rock cycle.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7" grpId="0"/>
      <p:bldP spid="17" grpId="1"/>
      <p:bldP spid="5" grpId="0" animBg="1"/>
      <p:bldP spid="7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Dyadic </a:t>
            </a:r>
            <a:r>
              <a:rPr lang="en-US" dirty="0" smtClean="0"/>
              <a:t>Interaction – Face Reading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1524000"/>
            <a:ext cx="4228453" cy="3385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2238439" y="2076773"/>
            <a:ext cx="378796" cy="7143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92969" y="1752090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Camera</a:t>
            </a:r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752490" y="1752090"/>
            <a:ext cx="708660" cy="1039058"/>
          </a:xfrm>
          <a:prstGeom prst="line">
            <a:avLst/>
          </a:prstGeom>
          <a:ln w="19050">
            <a:solidFill>
              <a:srgbClr val="FF0000">
                <a:alpha val="78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836310" y="2090644"/>
            <a:ext cx="1333500" cy="788819"/>
          </a:xfrm>
          <a:prstGeom prst="line">
            <a:avLst/>
          </a:prstGeom>
          <a:ln w="19050">
            <a:solidFill>
              <a:srgbClr val="FF0000">
                <a:alpha val="78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19200" y="4953000"/>
            <a:ext cx="2332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Social Interaction Asst.</a:t>
            </a:r>
            <a:endParaRPr lang="en-US" dirty="0"/>
          </a:p>
        </p:txBody>
      </p:sp>
      <p:pic>
        <p:nvPicPr>
          <p:cNvPr id="21" name="Picture 20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3352800"/>
            <a:ext cx="3276600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/>
          <p:nvPr/>
        </p:nvPicPr>
        <p:blipFill>
          <a:blip r:embed="rId4" cstate="print"/>
          <a:srcRect r="57779" b="59784"/>
          <a:stretch>
            <a:fillRect/>
          </a:stretch>
        </p:blipFill>
        <p:spPr bwMode="auto">
          <a:xfrm>
            <a:off x="5715000" y="1219200"/>
            <a:ext cx="2155218" cy="1862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4" name="Straight Arrow Connector 23"/>
          <p:cNvCxnSpPr>
            <a:stCxn id="7" idx="2"/>
          </p:cNvCxnSpPr>
          <p:nvPr/>
        </p:nvCxnSpPr>
        <p:spPr>
          <a:xfrm rot="5400000">
            <a:off x="1843073" y="1771571"/>
            <a:ext cx="42956" cy="68110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Delivery of Facial Mannerisms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 descr="Mappings.bmp"/>
          <p:cNvPicPr>
            <a:picLocks noChangeAspect="1"/>
          </p:cNvPicPr>
          <p:nvPr/>
        </p:nvPicPr>
        <p:blipFill>
          <a:blip r:embed="rId2" cstate="print"/>
          <a:srcRect b="41868"/>
          <a:stretch>
            <a:fillRect/>
          </a:stretch>
        </p:blipFill>
        <p:spPr>
          <a:xfrm>
            <a:off x="4953000" y="1219200"/>
            <a:ext cx="3690257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Mappings.bmp"/>
          <p:cNvPicPr>
            <a:picLocks noChangeAspect="1"/>
          </p:cNvPicPr>
          <p:nvPr/>
        </p:nvPicPr>
        <p:blipFill>
          <a:blip r:embed="rId2" cstate="print"/>
          <a:srcRect t="59054"/>
          <a:stretch>
            <a:fillRect/>
          </a:stretch>
        </p:blipFill>
        <p:spPr>
          <a:xfrm>
            <a:off x="4953000" y="4170095"/>
            <a:ext cx="3678206" cy="1925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971800"/>
            <a:ext cx="3676135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579" name="Picture 3" descr="Localizati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1143000"/>
            <a:ext cx="2362200" cy="172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ResponseTime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600" y="3733800"/>
            <a:ext cx="3200400" cy="244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RecogRate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5400" y="1279227"/>
            <a:ext cx="2667000" cy="2225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5486400" y="1676400"/>
            <a:ext cx="3429000" cy="403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696200" y="3733801"/>
            <a:ext cx="914400" cy="152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781800" y="3733801"/>
            <a:ext cx="914400" cy="152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02350" y="3733801"/>
            <a:ext cx="67945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91200" y="3733801"/>
            <a:ext cx="304800" cy="152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Gaze &amp; Interaction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 descr="Interac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752600"/>
            <a:ext cx="4966809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Human_hindquarters.gif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250" t="2750" r="12500" b="7637"/>
          <a:stretch>
            <a:fillRect/>
          </a:stretch>
        </p:blipFill>
        <p:spPr>
          <a:xfrm>
            <a:off x="5638800" y="1828799"/>
            <a:ext cx="381000" cy="167640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791200" y="3733801"/>
            <a:ext cx="281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57150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60198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67056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7619999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85344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02374" y="3886201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Intimate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43600" y="4099173"/>
            <a:ext cx="98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Personal</a:t>
            </a:r>
            <a:endParaRPr lang="en-US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58000" y="388620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imes" pitchFamily="18" charset="0"/>
                <a:cs typeface="Times" pitchFamily="18" charset="0"/>
              </a:rPr>
              <a:t>Social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72400" y="406391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Times" pitchFamily="18" charset="0"/>
                <a:cs typeface="Times" pitchFamily="18" charset="0"/>
              </a:rPr>
              <a:t>Public</a:t>
            </a:r>
            <a:endParaRPr lang="en-US" dirty="0">
              <a:solidFill>
                <a:schemeClr val="bg2">
                  <a:lumMod val="25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pic>
        <p:nvPicPr>
          <p:cNvPr id="28" name="Picture 27" descr="a_ldating_hugs_0223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6400" y="4419600"/>
            <a:ext cx="773953" cy="914400"/>
          </a:xfrm>
          <a:prstGeom prst="rect">
            <a:avLst/>
          </a:prstGeom>
        </p:spPr>
      </p:pic>
      <p:pic>
        <p:nvPicPr>
          <p:cNvPr id="29" name="Picture 28" descr="hand-shake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8400" y="4800600"/>
            <a:ext cx="533400" cy="400050"/>
          </a:xfrm>
          <a:prstGeom prst="rect">
            <a:avLst/>
          </a:prstGeom>
        </p:spPr>
      </p:pic>
      <p:pic>
        <p:nvPicPr>
          <p:cNvPr id="30" name="Picture 29" descr="2_men_talking_silouette.jpg"/>
          <p:cNvPicPr>
            <a:picLocks noChangeAspect="1"/>
          </p:cNvPicPr>
          <p:nvPr/>
        </p:nvPicPr>
        <p:blipFill>
          <a:blip r:embed="rId6" cstate="print"/>
          <a:srcRect l="12161" r="10817" b="31579"/>
          <a:stretch>
            <a:fillRect/>
          </a:stretch>
        </p:blipFill>
        <p:spPr>
          <a:xfrm>
            <a:off x="6879608" y="4661848"/>
            <a:ext cx="838200" cy="573505"/>
          </a:xfrm>
          <a:prstGeom prst="rect">
            <a:avLst/>
          </a:prstGeom>
        </p:spPr>
      </p:pic>
      <p:pic>
        <p:nvPicPr>
          <p:cNvPr id="31" name="Picture 30" descr="Obama waving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17419" y="4446896"/>
            <a:ext cx="716981" cy="9906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881048" y="3469944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1.5’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6656696" y="3474927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4’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7541326" y="348359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12’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8426908" y="348359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25’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5652448" y="3491552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0’</a:t>
            </a:r>
            <a:endParaRPr lang="en-US" sz="1400" dirty="0"/>
          </a:p>
        </p:txBody>
      </p:sp>
      <p:sp>
        <p:nvSpPr>
          <p:cNvPr id="39" name="Notched Right Arrow 38"/>
          <p:cNvSpPr/>
          <p:nvPr/>
        </p:nvSpPr>
        <p:spPr>
          <a:xfrm>
            <a:off x="6019800" y="2438400"/>
            <a:ext cx="2514600" cy="609600"/>
          </a:xfrm>
          <a:prstGeom prst="notch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Interpersonal Space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304800"/>
            <a:ext cx="8229600" cy="868362"/>
          </a:xfrm>
        </p:spPr>
        <p:txBody>
          <a:bodyPr/>
          <a:lstStyle/>
          <a:p>
            <a:r>
              <a:rPr lang="en-US" sz="2800" dirty="0" smtClean="0"/>
              <a:t>Modeling Distance &amp; Direction through Face Detection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6" name="Picture 15" descr="Block Diagram.b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1227826"/>
            <a:ext cx="3505200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Module`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0570" y="1177890"/>
            <a:ext cx="2792912" cy="1031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4243476" y="2296463"/>
            <a:ext cx="2047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itchFamily="18" charset="0"/>
                <a:cs typeface="Times" pitchFamily="18" charset="0"/>
              </a:rPr>
              <a:t>Module 1: Color Analysis</a:t>
            </a:r>
            <a:endParaRPr lang="en-US" sz="1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itchFamily="18" charset="0"/>
              <a:cs typeface="Times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88310" y="4901625"/>
            <a:ext cx="25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itchFamily="18" charset="0"/>
                <a:cs typeface="Times" pitchFamily="18" charset="0"/>
              </a:rPr>
              <a:t>Module 2: Markov Random Field LPCD</a:t>
            </a:r>
            <a:endParaRPr lang="en-US" sz="1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itchFamily="18" charset="0"/>
              <a:cs typeface="Times" pitchFamily="18" charset="0"/>
            </a:endParaRPr>
          </a:p>
        </p:txBody>
      </p:sp>
      <p:pic>
        <p:nvPicPr>
          <p:cNvPr id="22" name="Picture 21" descr="Module 2-1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33598" y="1816967"/>
            <a:ext cx="1623120" cy="99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 descr="Module 2-2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3131" y="2971919"/>
            <a:ext cx="1884055" cy="1131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102560"/>
              </p:ext>
            </p:extLst>
          </p:nvPr>
        </p:nvGraphicFramePr>
        <p:xfrm>
          <a:off x="6773930" y="4316428"/>
          <a:ext cx="2142457" cy="548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Equation" r:id="rId7" imgW="2628720" imgH="672840" progId="Equation.3">
                  <p:embed/>
                </p:oleObj>
              </mc:Choice>
              <mc:Fallback>
                <p:oleObj name="Equation" r:id="rId7" imgW="2628720" imgH="67284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3930" y="4316428"/>
                        <a:ext cx="2142457" cy="548539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9" descr="Module 3-3.bmp"/>
          <p:cNvPicPr>
            <a:picLocks noChangeAspect="1"/>
          </p:cNvPicPr>
          <p:nvPr/>
        </p:nvPicPr>
        <p:blipFill>
          <a:blip r:embed="rId9" cstate="print"/>
          <a:srcRect l="2720"/>
          <a:stretch>
            <a:fillRect/>
          </a:stretch>
        </p:blipFill>
        <p:spPr>
          <a:xfrm>
            <a:off x="3863154" y="5219700"/>
            <a:ext cx="2725156" cy="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3978974" y="4634925"/>
            <a:ext cx="2493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itchFamily="18" charset="0"/>
                <a:cs typeface="Times" pitchFamily="18" charset="0"/>
              </a:rPr>
              <a:t>Module 3: Evidence Aggregation</a:t>
            </a:r>
            <a:endParaRPr lang="en-US" sz="1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1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868362"/>
          </a:xfrm>
        </p:spPr>
        <p:txBody>
          <a:bodyPr>
            <a:noAutofit/>
          </a:bodyPr>
          <a:lstStyle/>
          <a:p>
            <a:r>
              <a:rPr lang="en-US" sz="2800" dirty="0" smtClean="0"/>
              <a:t>Structured Mode Searching Particle Filter (SMSPF)</a:t>
            </a:r>
            <a:endParaRPr lang="en-US" sz="2800" dirty="0"/>
          </a:p>
        </p:txBody>
      </p:sp>
      <p:grpSp>
        <p:nvGrpSpPr>
          <p:cNvPr id="3" name="Group 220"/>
          <p:cNvGrpSpPr/>
          <p:nvPr/>
        </p:nvGrpSpPr>
        <p:grpSpPr>
          <a:xfrm>
            <a:off x="914400" y="4731592"/>
            <a:ext cx="990600" cy="1059608"/>
            <a:chOff x="4852457" y="1752600"/>
            <a:chExt cx="1447800" cy="1700432"/>
          </a:xfrm>
        </p:grpSpPr>
        <p:grpSp>
          <p:nvGrpSpPr>
            <p:cNvPr id="4" name="Group 219"/>
            <p:cNvGrpSpPr/>
            <p:nvPr/>
          </p:nvGrpSpPr>
          <p:grpSpPr>
            <a:xfrm>
              <a:off x="5444162" y="1752600"/>
              <a:ext cx="197427" cy="751960"/>
              <a:chOff x="5444162" y="1752600"/>
              <a:chExt cx="197427" cy="751960"/>
            </a:xfrm>
          </p:grpSpPr>
          <p:cxnSp>
            <p:nvCxnSpPr>
              <p:cNvPr id="186" name="Straight Connector 185"/>
              <p:cNvCxnSpPr/>
              <p:nvPr/>
            </p:nvCxnSpPr>
            <p:spPr>
              <a:xfrm rot="16200000" flipH="1">
                <a:off x="5167091" y="2128519"/>
                <a:ext cx="751569" cy="514"/>
              </a:xfrm>
              <a:prstGeom prst="line">
                <a:avLst/>
              </a:prstGeom>
              <a:solidFill>
                <a:srgbClr val="FF9933">
                  <a:alpha val="52157"/>
                </a:srgbClr>
              </a:solidFill>
              <a:ln w="76200" cap="flat" cmpd="sng" algn="ctr">
                <a:solidFill>
                  <a:srgbClr val="F0AD00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5" name="Group 45"/>
              <p:cNvGrpSpPr/>
              <p:nvPr/>
            </p:nvGrpSpPr>
            <p:grpSpPr>
              <a:xfrm>
                <a:off x="5444162" y="1752600"/>
                <a:ext cx="197427" cy="751569"/>
                <a:chOff x="3657600" y="3886200"/>
                <a:chExt cx="609600" cy="1524000"/>
              </a:xfrm>
              <a:solidFill>
                <a:srgbClr val="FF9933">
                  <a:alpha val="52157"/>
                </a:srgbClr>
              </a:solidFill>
            </p:grpSpPr>
            <p:sp>
              <p:nvSpPr>
                <p:cNvPr id="188" name="Rectangle 187"/>
                <p:cNvSpPr/>
                <p:nvPr/>
              </p:nvSpPr>
              <p:spPr>
                <a:xfrm>
                  <a:off x="3657600" y="3886200"/>
                  <a:ext cx="609600" cy="1524000"/>
                </a:xfrm>
                <a:prstGeom prst="rect">
                  <a:avLst/>
                </a:prstGeom>
                <a:grpFill/>
                <a:ln w="76200" cap="rnd" cmpd="sng" algn="ctr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3657600" y="4648200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>
                  <a:off x="3657600" y="5027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3657600" y="4265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5" name="TextBox 136"/>
            <p:cNvSpPr txBox="1"/>
            <p:nvPr/>
          </p:nvSpPr>
          <p:spPr>
            <a:xfrm>
              <a:off x="4852457" y="2514600"/>
              <a:ext cx="1447800" cy="938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600" dirty="0" smtClean="0"/>
                <a:t>Initial Estimate</a:t>
              </a:r>
              <a:endParaRPr lang="en-US" sz="1600" dirty="0"/>
            </a:p>
          </p:txBody>
        </p:sp>
      </p:grpSp>
      <p:grpSp>
        <p:nvGrpSpPr>
          <p:cNvPr id="6" name="Group 191"/>
          <p:cNvGrpSpPr/>
          <p:nvPr/>
        </p:nvGrpSpPr>
        <p:grpSpPr>
          <a:xfrm>
            <a:off x="1828800" y="4731593"/>
            <a:ext cx="1219200" cy="990599"/>
            <a:chOff x="1768033" y="4724400"/>
            <a:chExt cx="2712656" cy="2089319"/>
          </a:xfrm>
        </p:grpSpPr>
        <p:sp>
          <p:nvSpPr>
            <p:cNvPr id="193" name="Rectangle 192"/>
            <p:cNvSpPr/>
            <p:nvPr/>
          </p:nvSpPr>
          <p:spPr>
            <a:xfrm>
              <a:off x="2743200" y="4724400"/>
              <a:ext cx="304800" cy="990600"/>
            </a:xfrm>
            <a:prstGeom prst="rect">
              <a:avLst/>
            </a:prstGeom>
            <a:noFill/>
            <a:ln w="57150" cap="rnd" cmpd="sng" algn="ctr">
              <a:solidFill>
                <a:srgbClr val="C64847">
                  <a:shade val="95000"/>
                  <a:satMod val="105000"/>
                </a:srgbClr>
              </a:solidFill>
              <a:prstDash val="sysDash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TextBox 139"/>
            <p:cNvSpPr txBox="1"/>
            <p:nvPr/>
          </p:nvSpPr>
          <p:spPr>
            <a:xfrm>
              <a:off x="1768033" y="5791206"/>
              <a:ext cx="2712656" cy="1022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400" dirty="0" smtClean="0"/>
                <a:t>Corrected Estimate</a:t>
              </a:r>
              <a:endParaRPr lang="en-US" sz="1400" dirty="0"/>
            </a:p>
          </p:txBody>
        </p:sp>
      </p:grpSp>
      <p:grpSp>
        <p:nvGrpSpPr>
          <p:cNvPr id="7" name="Group 194"/>
          <p:cNvGrpSpPr>
            <a:grpSpLocks noChangeAspect="1"/>
          </p:cNvGrpSpPr>
          <p:nvPr/>
        </p:nvGrpSpPr>
        <p:grpSpPr>
          <a:xfrm>
            <a:off x="2745937" y="4731592"/>
            <a:ext cx="1521263" cy="990600"/>
            <a:chOff x="3558075" y="4724400"/>
            <a:chExt cx="3065790" cy="1996349"/>
          </a:xfrm>
        </p:grpSpPr>
        <p:grpSp>
          <p:nvGrpSpPr>
            <p:cNvPr id="8" name="Group 20"/>
            <p:cNvGrpSpPr/>
            <p:nvPr/>
          </p:nvGrpSpPr>
          <p:grpSpPr>
            <a:xfrm>
              <a:off x="4419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12" name="Straight Connector 211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9" name="Group 37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14" name="Rectangle 213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F4C3AA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21"/>
            <p:cNvGrpSpPr/>
            <p:nvPr/>
          </p:nvGrpSpPr>
          <p:grpSpPr>
            <a:xfrm>
              <a:off x="4800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06" name="Straight Connector 205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1" name="Group 31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08" name="Rectangle 207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22"/>
            <p:cNvGrpSpPr/>
            <p:nvPr/>
          </p:nvGrpSpPr>
          <p:grpSpPr>
            <a:xfrm>
              <a:off x="5181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00" name="Straight Connector 199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3" name="Group 25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02" name="Rectangle 201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9" name="TextBox 164"/>
            <p:cNvSpPr txBox="1"/>
            <p:nvPr/>
          </p:nvSpPr>
          <p:spPr>
            <a:xfrm>
              <a:off x="3558075" y="5791198"/>
              <a:ext cx="3065790" cy="92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400" dirty="0" smtClean="0"/>
                <a:t>Example Search Windows</a:t>
              </a:r>
              <a:endParaRPr lang="en-US" sz="1400" dirty="0"/>
            </a:p>
          </p:txBody>
        </p:sp>
      </p:grpSp>
      <p:sp>
        <p:nvSpPr>
          <p:cNvPr id="192" name="Rounded Rectangle 191"/>
          <p:cNvSpPr/>
          <p:nvPr/>
        </p:nvSpPr>
        <p:spPr>
          <a:xfrm>
            <a:off x="5083215" y="1524000"/>
            <a:ext cx="3146385" cy="441960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5304014" y="3482051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Motivation</a:t>
            </a:r>
            <a:r>
              <a:rPr lang="en-US" sz="1300" dirty="0" smtClean="0"/>
              <a:t>: Weak Temporal 	Redundancy</a:t>
            </a:r>
            <a:endParaRPr lang="en-US" sz="1300" dirty="0"/>
          </a:p>
        </p:txBody>
      </p:sp>
      <p:sp>
        <p:nvSpPr>
          <p:cNvPr id="222" name="Down Arrow 221"/>
          <p:cNvSpPr/>
          <p:nvPr/>
        </p:nvSpPr>
        <p:spPr>
          <a:xfrm>
            <a:off x="3255007" y="3203294"/>
            <a:ext cx="33119" cy="16783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5334000" y="4267200"/>
            <a:ext cx="2704787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Approach: </a:t>
            </a:r>
            <a:r>
              <a:rPr lang="en-US" sz="1300" dirty="0" smtClean="0"/>
              <a:t>Stochastic Search over               </a:t>
            </a:r>
          </a:p>
          <a:p>
            <a:r>
              <a:rPr lang="en-US" sz="1300" dirty="0" smtClean="0"/>
              <a:t>a  large search space (Color Histogram Comparison)</a:t>
            </a:r>
            <a:endParaRPr lang="en-US" sz="1300" dirty="0"/>
          </a:p>
        </p:txBody>
      </p:sp>
      <p:sp>
        <p:nvSpPr>
          <p:cNvPr id="225" name="Down Arrow 224"/>
          <p:cNvSpPr/>
          <p:nvPr/>
        </p:nvSpPr>
        <p:spPr>
          <a:xfrm>
            <a:off x="3255007" y="4042458"/>
            <a:ext cx="33119" cy="16783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304014" y="5160380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300" i="1" dirty="0" smtClean="0"/>
              <a:t>Result</a:t>
            </a:r>
            <a:r>
              <a:rPr lang="en-US" sz="1300" dirty="0" smtClean="0"/>
              <a:t>: Approximate Estimate</a:t>
            </a:r>
            <a:endParaRPr lang="en-US" sz="1300" dirty="0"/>
          </a:p>
        </p:txBody>
      </p:sp>
      <p:grpSp>
        <p:nvGrpSpPr>
          <p:cNvPr id="14" name="Group 353"/>
          <p:cNvGrpSpPr/>
          <p:nvPr/>
        </p:nvGrpSpPr>
        <p:grpSpPr>
          <a:xfrm>
            <a:off x="5304014" y="2027499"/>
            <a:ext cx="2732387" cy="1342663"/>
            <a:chOff x="5304014" y="2332299"/>
            <a:chExt cx="2732387" cy="1342663"/>
          </a:xfrm>
        </p:grpSpPr>
        <p:sp>
          <p:nvSpPr>
            <p:cNvPr id="220" name="Rectangle 219"/>
            <p:cNvSpPr/>
            <p:nvPr/>
          </p:nvSpPr>
          <p:spPr>
            <a:xfrm>
              <a:off x="5304014" y="2332299"/>
              <a:ext cx="2732387" cy="1342663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223"/>
            <p:cNvGrpSpPr/>
            <p:nvPr/>
          </p:nvGrpSpPr>
          <p:grpSpPr>
            <a:xfrm>
              <a:off x="6929991" y="2500132"/>
              <a:ext cx="1023611" cy="1006998"/>
              <a:chOff x="2667000" y="1905000"/>
              <a:chExt cx="1413035" cy="1371600"/>
            </a:xfrm>
          </p:grpSpPr>
          <p:pic>
            <p:nvPicPr>
              <p:cNvPr id="232" name="Picture 11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67000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233" name="Straight Connector 232"/>
              <p:cNvCxnSpPr/>
              <p:nvPr/>
            </p:nvCxnSpPr>
            <p:spPr>
              <a:xfrm rot="5400000" flipH="1" flipV="1">
                <a:off x="35814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rot="5400000" flipH="1" flipV="1">
                <a:off x="3733800" y="2819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rot="5400000" flipH="1" flipV="1">
                <a:off x="3581400" y="28178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rot="5400000" flipH="1" flipV="1">
                <a:off x="3733800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rot="5400000" flipH="1" flipV="1">
                <a:off x="36576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rot="5400000" flipH="1" flipV="1">
                <a:off x="3810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rot="5400000" flipH="1" flipV="1">
                <a:off x="3275012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rot="5400000" flipH="1" flipV="1">
                <a:off x="3886200" y="2209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rot="5400000" flipH="1" flipV="1">
                <a:off x="2971800" y="2362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rot="5400000" flipH="1" flipV="1">
                <a:off x="3198812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rot="5400000" flipH="1" flipV="1">
                <a:off x="3427412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rot="5400000" flipH="1" flipV="1">
                <a:off x="3429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rot="5400000" flipH="1" flipV="1">
                <a:off x="3276600" y="2665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rot="5400000" flipH="1" flipV="1">
                <a:off x="3429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rot="5400000" flipH="1" flipV="1">
                <a:off x="35052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rot="5400000" flipH="1" flipV="1">
                <a:off x="35052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rot="5400000" flipH="1" flipV="1">
                <a:off x="35052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rot="5400000" flipH="1" flipV="1">
                <a:off x="35814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 rot="5400000" flipH="1" flipV="1">
                <a:off x="39624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rot="5400000" flipH="1" flipV="1">
                <a:off x="3810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rot="5400000" flipH="1" flipV="1">
                <a:off x="3886200" y="3046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rot="5400000" flipH="1" flipV="1">
                <a:off x="2971800" y="28940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rot="5400000" flipH="1" flipV="1">
                <a:off x="3122612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rot="5400000" flipH="1" flipV="1">
                <a:off x="28194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rot="5400000" flipH="1" flipV="1">
                <a:off x="3046412" y="2057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rot="5400000" flipH="1" flipV="1">
                <a:off x="2971800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Rectangle 265"/>
              <p:cNvSpPr/>
              <p:nvPr/>
            </p:nvSpPr>
            <p:spPr>
              <a:xfrm>
                <a:off x="35814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41"/>
            <p:cNvGrpSpPr/>
            <p:nvPr/>
          </p:nvGrpSpPr>
          <p:grpSpPr>
            <a:xfrm>
              <a:off x="5414414" y="2500132"/>
              <a:ext cx="1022575" cy="1006998"/>
              <a:chOff x="762000" y="1905000"/>
              <a:chExt cx="1411605" cy="1371600"/>
            </a:xfrm>
          </p:grpSpPr>
          <p:pic>
            <p:nvPicPr>
              <p:cNvPr id="230" name="Picture 229"/>
              <p:cNvPicPr/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62000" y="1905000"/>
                <a:ext cx="141160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1" name="Rectangle 230"/>
              <p:cNvSpPr/>
              <p:nvPr/>
            </p:nvSpPr>
            <p:spPr>
              <a:xfrm>
                <a:off x="1752600" y="2209800"/>
                <a:ext cx="304800" cy="914400"/>
              </a:xfrm>
              <a:prstGeom prst="rect">
                <a:avLst/>
              </a:prstGeom>
              <a:noFill/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8" name="Right Arrow 227"/>
          <p:cNvSpPr/>
          <p:nvPr/>
        </p:nvSpPr>
        <p:spPr>
          <a:xfrm>
            <a:off x="3089408" y="1860631"/>
            <a:ext cx="331199" cy="3356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45612" y="1635889"/>
            <a:ext cx="1931991" cy="279721"/>
          </a:xfrm>
          <a:prstGeom prst="rect">
            <a:avLst/>
          </a:prstGeom>
          <a:solidFill>
            <a:srgbClr val="EFB391">
              <a:alpha val="0"/>
            </a:srgbClr>
          </a:solidFill>
          <a:ln>
            <a:solidFill>
              <a:srgbClr val="486FC6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25400"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Step  1</a:t>
            </a:r>
            <a:endParaRPr lang="en-US" dirty="0">
              <a:ln w="25400"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pic>
        <p:nvPicPr>
          <p:cNvPr id="187" name="Picture 186" descr="C:\Documents and Settings\laks\Desktop\Research\Data\John\20081210172855156\000419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1600200"/>
            <a:ext cx="3657600" cy="2743200"/>
          </a:xfrm>
          <a:prstGeom prst="rect">
            <a:avLst/>
          </a:prstGeom>
          <a:noFill/>
        </p:spPr>
      </p:pic>
      <p:grpSp>
        <p:nvGrpSpPr>
          <p:cNvPr id="17" name="Group 195"/>
          <p:cNvGrpSpPr/>
          <p:nvPr/>
        </p:nvGrpSpPr>
        <p:grpSpPr>
          <a:xfrm>
            <a:off x="1981200" y="2514600"/>
            <a:ext cx="609600" cy="1524795"/>
            <a:chOff x="3124200" y="2590800"/>
            <a:chExt cx="609600" cy="1524794"/>
          </a:xfrm>
        </p:grpSpPr>
        <p:grpSp>
          <p:nvGrpSpPr>
            <p:cNvPr id="18" name="Group 111"/>
            <p:cNvGrpSpPr/>
            <p:nvPr/>
          </p:nvGrpSpPr>
          <p:grpSpPr>
            <a:xfrm>
              <a:off x="3124200" y="2590800"/>
              <a:ext cx="609600" cy="1524794"/>
              <a:chOff x="3657600" y="2362200"/>
              <a:chExt cx="609600" cy="1524794"/>
            </a:xfrm>
            <a:solidFill>
              <a:srgbClr val="FF9933">
                <a:alpha val="52157"/>
              </a:srgbClr>
            </a:solidFill>
          </p:grpSpPr>
          <p:cxnSp>
            <p:nvCxnSpPr>
              <p:cNvPr id="265" name="Straight Connector 264"/>
              <p:cNvCxnSpPr/>
              <p:nvPr/>
            </p:nvCxnSpPr>
            <p:spPr>
              <a:xfrm rot="16200000" flipH="1">
                <a:off x="3200400" y="3124200"/>
                <a:ext cx="1524000" cy="1588"/>
              </a:xfrm>
              <a:prstGeom prst="line">
                <a:avLst/>
              </a:prstGeom>
              <a:grpFill/>
              <a:ln w="76200" cap="flat" cmpd="sng" algn="ctr">
                <a:solidFill>
                  <a:srgbClr val="F0AD00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9" name="Group 105"/>
              <p:cNvGrpSpPr/>
              <p:nvPr/>
            </p:nvGrpSpPr>
            <p:grpSpPr>
              <a:xfrm>
                <a:off x="3657600" y="2362200"/>
                <a:ext cx="609600" cy="1524000"/>
                <a:chOff x="3657600" y="3886200"/>
                <a:chExt cx="609600" cy="1524000"/>
              </a:xfrm>
              <a:grpFill/>
            </p:grpSpPr>
            <p:sp>
              <p:nvSpPr>
                <p:cNvPr id="268" name="Rectangle 267"/>
                <p:cNvSpPr/>
                <p:nvPr/>
              </p:nvSpPr>
              <p:spPr>
                <a:xfrm>
                  <a:off x="3657600" y="3886200"/>
                  <a:ext cx="609600" cy="1524000"/>
                </a:xfrm>
                <a:prstGeom prst="rect">
                  <a:avLst/>
                </a:prstGeom>
                <a:grpFill/>
                <a:ln w="76200" cap="rnd" cmpd="sng" algn="ctr">
                  <a:solidFill>
                    <a:srgbClr val="F0AD00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3657600" y="4648200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3657600" y="5027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F0AD00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3657600" y="4265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61" name="Straight Connector 260"/>
            <p:cNvCxnSpPr/>
            <p:nvPr/>
          </p:nvCxnSpPr>
          <p:spPr>
            <a:xfrm>
              <a:off x="3124200" y="3732212"/>
              <a:ext cx="609600" cy="1588"/>
            </a:xfrm>
            <a:prstGeom prst="line">
              <a:avLst/>
            </a:prstGeom>
            <a:solidFill>
              <a:srgbClr val="FF9933">
                <a:alpha val="52157"/>
              </a:srgbClr>
            </a:solidFill>
            <a:ln w="76200" cap="flat" cmpd="sng" algn="ctr">
              <a:solidFill>
                <a:srgbClr val="E88651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0" name="Group 278"/>
          <p:cNvGrpSpPr/>
          <p:nvPr/>
        </p:nvGrpSpPr>
        <p:grpSpPr>
          <a:xfrm>
            <a:off x="1981200" y="1752600"/>
            <a:ext cx="609600" cy="1524795"/>
            <a:chOff x="4953000" y="2514600"/>
            <a:chExt cx="609600" cy="1524794"/>
          </a:xfrm>
        </p:grpSpPr>
        <p:cxnSp>
          <p:nvCxnSpPr>
            <p:cNvPr id="280" name="Straight Connector 279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EA37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1" name="Group 93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82" name="Rectangle 281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F4C3AA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83" name="Straight Connector 282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85"/>
          <p:cNvGrpSpPr/>
          <p:nvPr/>
        </p:nvGrpSpPr>
        <p:grpSpPr>
          <a:xfrm>
            <a:off x="2286000" y="1752600"/>
            <a:ext cx="609600" cy="1524795"/>
            <a:chOff x="4953000" y="2514600"/>
            <a:chExt cx="609600" cy="1524794"/>
          </a:xfrm>
        </p:grpSpPr>
        <p:cxnSp>
          <p:nvCxnSpPr>
            <p:cNvPr id="287" name="Straight Connector 286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88452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3" name="Group 87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90" name="Straight Connector 289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92"/>
          <p:cNvGrpSpPr/>
          <p:nvPr/>
        </p:nvGrpSpPr>
        <p:grpSpPr>
          <a:xfrm>
            <a:off x="1676400" y="2132805"/>
            <a:ext cx="609600" cy="1524795"/>
            <a:chOff x="4953000" y="2514600"/>
            <a:chExt cx="609600" cy="1524794"/>
          </a:xfrm>
        </p:grpSpPr>
        <p:cxnSp>
          <p:nvCxnSpPr>
            <p:cNvPr id="294" name="Straight Connector 293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C5DDD4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5" name="Group 81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96" name="Rectangle 295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99"/>
          <p:cNvGrpSpPr/>
          <p:nvPr/>
        </p:nvGrpSpPr>
        <p:grpSpPr>
          <a:xfrm>
            <a:off x="1981200" y="2132805"/>
            <a:ext cx="609600" cy="1524795"/>
            <a:chOff x="4953000" y="2514600"/>
            <a:chExt cx="609600" cy="1524794"/>
          </a:xfrm>
        </p:grpSpPr>
        <p:cxnSp>
          <p:nvCxnSpPr>
            <p:cNvPr id="301" name="Straight Connector 300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78B09B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7" name="Group 75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03" name="Rectangle 302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04" name="Straight Connector 303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11"/>
          <p:cNvGrpSpPr/>
          <p:nvPr/>
        </p:nvGrpSpPr>
        <p:grpSpPr>
          <a:xfrm>
            <a:off x="2286000" y="2132805"/>
            <a:ext cx="609600" cy="1524795"/>
            <a:chOff x="4953000" y="2514600"/>
            <a:chExt cx="609600" cy="1524794"/>
          </a:xfrm>
        </p:grpSpPr>
        <p:cxnSp>
          <p:nvCxnSpPr>
            <p:cNvPr id="308" name="Straight Connector 307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365C4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9" name="Group 69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11" name="Straight Connector 310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313"/>
          <p:cNvGrpSpPr/>
          <p:nvPr/>
        </p:nvGrpSpPr>
        <p:grpSpPr>
          <a:xfrm>
            <a:off x="1676400" y="2514600"/>
            <a:ext cx="609600" cy="1524795"/>
            <a:chOff x="4953000" y="2514600"/>
            <a:chExt cx="609600" cy="1524794"/>
          </a:xfrm>
        </p:grpSpPr>
        <p:cxnSp>
          <p:nvCxnSpPr>
            <p:cNvPr id="315" name="Straight Connector 314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D7DAA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31" name="Group 63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18" name="Straight Connector 317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Group 320"/>
          <p:cNvGrpSpPr/>
          <p:nvPr/>
        </p:nvGrpSpPr>
        <p:grpSpPr>
          <a:xfrm>
            <a:off x="1981200" y="2513012"/>
            <a:ext cx="609600" cy="1524795"/>
            <a:chOff x="4953000" y="2514600"/>
            <a:chExt cx="609600" cy="1524794"/>
          </a:xfrm>
        </p:grpSpPr>
        <p:cxnSp>
          <p:nvCxnSpPr>
            <p:cNvPr id="322" name="Straight Connector 321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ADB359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27" name="Group 57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24" name="Rectangle 323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25" name="Straight Connector 324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60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6" name="Group 327"/>
          <p:cNvGrpSpPr/>
          <p:nvPr/>
        </p:nvGrpSpPr>
        <p:grpSpPr>
          <a:xfrm>
            <a:off x="2286000" y="2513805"/>
            <a:ext cx="609600" cy="1524795"/>
            <a:chOff x="4953000" y="2514600"/>
            <a:chExt cx="609600" cy="1524794"/>
          </a:xfrm>
        </p:grpSpPr>
        <p:cxnSp>
          <p:nvCxnSpPr>
            <p:cNvPr id="329" name="Straight Connector 328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ADB359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57" name="Group 51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31" name="Rectangle 330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747937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32" name="Straight Connector 53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335" name="Rectangle 15"/>
          <p:cNvSpPr/>
          <p:nvPr/>
        </p:nvSpPr>
        <p:spPr>
          <a:xfrm>
            <a:off x="2286000" y="1752600"/>
            <a:ext cx="609600" cy="1524000"/>
          </a:xfrm>
          <a:prstGeom prst="rect">
            <a:avLst/>
          </a:prstGeom>
          <a:noFill/>
          <a:ln w="57150" cap="rnd" cmpd="sng" algn="ctr">
            <a:solidFill>
              <a:srgbClr val="C64847">
                <a:shade val="95000"/>
                <a:satMod val="105000"/>
              </a:srgbClr>
            </a:solidFill>
            <a:prstDash val="sysDash"/>
          </a:ln>
          <a:effectLst>
            <a:outerShdw blurRad="39000" dist="254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58" name="Group 230"/>
          <p:cNvGrpSpPr/>
          <p:nvPr/>
        </p:nvGrpSpPr>
        <p:grpSpPr>
          <a:xfrm>
            <a:off x="1219200" y="1981200"/>
            <a:ext cx="2057400" cy="1752600"/>
            <a:chOff x="1143000" y="4038600"/>
            <a:chExt cx="2057400" cy="1752600"/>
          </a:xfrm>
        </p:grpSpPr>
        <p:sp>
          <p:nvSpPr>
            <p:cNvPr id="337" name="Oval 336"/>
            <p:cNvSpPr/>
            <p:nvPr/>
          </p:nvSpPr>
          <p:spPr>
            <a:xfrm>
              <a:off x="1143000" y="5486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38" name="Oval 337"/>
            <p:cNvSpPr/>
            <p:nvPr/>
          </p:nvSpPr>
          <p:spPr>
            <a:xfrm>
              <a:off x="1295400" y="5638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39" name="Oval 338"/>
            <p:cNvSpPr/>
            <p:nvPr/>
          </p:nvSpPr>
          <p:spPr>
            <a:xfrm>
              <a:off x="1371600" y="5334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0" name="Oval 339"/>
            <p:cNvSpPr/>
            <p:nvPr/>
          </p:nvSpPr>
          <p:spPr>
            <a:xfrm>
              <a:off x="1905000" y="54102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1" name="Oval 340"/>
            <p:cNvSpPr/>
            <p:nvPr/>
          </p:nvSpPr>
          <p:spPr>
            <a:xfrm>
              <a:off x="2057400" y="5562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2" name="Oval 341"/>
            <p:cNvSpPr/>
            <p:nvPr/>
          </p:nvSpPr>
          <p:spPr>
            <a:xfrm>
              <a:off x="2209800" y="4572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3" name="Oval 342"/>
            <p:cNvSpPr/>
            <p:nvPr/>
          </p:nvSpPr>
          <p:spPr>
            <a:xfrm>
              <a:off x="1143000" y="5715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4" name="Oval 343"/>
            <p:cNvSpPr/>
            <p:nvPr/>
          </p:nvSpPr>
          <p:spPr>
            <a:xfrm>
              <a:off x="2316481" y="5181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5" name="Oval 344"/>
            <p:cNvSpPr/>
            <p:nvPr/>
          </p:nvSpPr>
          <p:spPr>
            <a:xfrm>
              <a:off x="2209800" y="4953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6" name="Oval 345"/>
            <p:cNvSpPr/>
            <p:nvPr/>
          </p:nvSpPr>
          <p:spPr>
            <a:xfrm>
              <a:off x="2545081" y="4038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7" name="Oval 346"/>
            <p:cNvSpPr/>
            <p:nvPr/>
          </p:nvSpPr>
          <p:spPr>
            <a:xfrm>
              <a:off x="2926081" y="4572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8" name="Oval 347"/>
            <p:cNvSpPr/>
            <p:nvPr/>
          </p:nvSpPr>
          <p:spPr>
            <a:xfrm>
              <a:off x="2667000" y="4724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9" name="Oval 348"/>
            <p:cNvSpPr/>
            <p:nvPr/>
          </p:nvSpPr>
          <p:spPr>
            <a:xfrm>
              <a:off x="3002281" y="4495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0" name="Oval 349"/>
            <p:cNvSpPr/>
            <p:nvPr/>
          </p:nvSpPr>
          <p:spPr>
            <a:xfrm>
              <a:off x="3154681" y="5257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1" name="Oval 350"/>
            <p:cNvSpPr/>
            <p:nvPr/>
          </p:nvSpPr>
          <p:spPr>
            <a:xfrm>
              <a:off x="3048000" y="4724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2" name="Oval 351"/>
            <p:cNvSpPr/>
            <p:nvPr/>
          </p:nvSpPr>
          <p:spPr>
            <a:xfrm>
              <a:off x="2667000" y="5562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</p:grpSp>
      <p:sp>
        <p:nvSpPr>
          <p:cNvPr id="356" name="Rounded Rectangle 355"/>
          <p:cNvSpPr/>
          <p:nvPr/>
        </p:nvSpPr>
        <p:spPr>
          <a:xfrm>
            <a:off x="5083215" y="1524000"/>
            <a:ext cx="3146385" cy="441960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5712596" y="1712091"/>
            <a:ext cx="1931991" cy="279721"/>
          </a:xfrm>
          <a:prstGeom prst="rect">
            <a:avLst/>
          </a:prstGeom>
          <a:solidFill>
            <a:srgbClr val="EFB391">
              <a:alpha val="0"/>
            </a:srgbClr>
          </a:solidFill>
          <a:ln>
            <a:solidFill>
              <a:srgbClr val="486FC6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25400"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Step  2</a:t>
            </a:r>
            <a:endParaRPr lang="en-US" dirty="0">
              <a:ln w="25400"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grpSp>
        <p:nvGrpSpPr>
          <p:cNvPr id="260" name="Group 397"/>
          <p:cNvGrpSpPr/>
          <p:nvPr/>
        </p:nvGrpSpPr>
        <p:grpSpPr>
          <a:xfrm>
            <a:off x="5326197" y="2057400"/>
            <a:ext cx="2732387" cy="1342664"/>
            <a:chOff x="1973397" y="2332299"/>
            <a:chExt cx="2732387" cy="1342664"/>
          </a:xfrm>
        </p:grpSpPr>
        <p:sp>
          <p:nvSpPr>
            <p:cNvPr id="357" name="Rectangle 356"/>
            <p:cNvSpPr/>
            <p:nvPr/>
          </p:nvSpPr>
          <p:spPr>
            <a:xfrm>
              <a:off x="1973397" y="2332299"/>
              <a:ext cx="2732387" cy="1342664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7" name="Group 50"/>
            <p:cNvGrpSpPr/>
            <p:nvPr/>
          </p:nvGrpSpPr>
          <p:grpSpPr>
            <a:xfrm>
              <a:off x="3599376" y="2500132"/>
              <a:ext cx="1023611" cy="1006999"/>
              <a:chOff x="6359365" y="1905000"/>
              <a:chExt cx="1413035" cy="1371600"/>
            </a:xfrm>
          </p:grpSpPr>
          <p:pic>
            <p:nvPicPr>
              <p:cNvPr id="395" name="Picture 394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359365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6" name="Rectangle 395"/>
              <p:cNvSpPr/>
              <p:nvPr/>
            </p:nvSpPr>
            <p:spPr>
              <a:xfrm>
                <a:off x="72390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391400" y="2209800"/>
                <a:ext cx="304800" cy="990600"/>
              </a:xfrm>
              <a:prstGeom prst="rect">
                <a:avLst/>
              </a:prstGeom>
              <a:noFill/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54"/>
            <p:cNvGrpSpPr/>
            <p:nvPr/>
          </p:nvGrpSpPr>
          <p:grpSpPr>
            <a:xfrm>
              <a:off x="2083799" y="2500132"/>
              <a:ext cx="1023611" cy="1006999"/>
              <a:chOff x="2667000" y="1905000"/>
              <a:chExt cx="1413035" cy="1371600"/>
            </a:xfrm>
          </p:grpSpPr>
          <p:pic>
            <p:nvPicPr>
              <p:cNvPr id="367" name="Picture 366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67000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368" name="Straight Connector 367"/>
              <p:cNvCxnSpPr/>
              <p:nvPr/>
            </p:nvCxnSpPr>
            <p:spPr>
              <a:xfrm rot="5400000" flipH="1" flipV="1">
                <a:off x="35814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/>
              <p:cNvCxnSpPr/>
              <p:nvPr/>
            </p:nvCxnSpPr>
            <p:spPr>
              <a:xfrm rot="5400000" flipH="1" flipV="1">
                <a:off x="3733800" y="2819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rot="5400000" flipH="1" flipV="1">
                <a:off x="3581400" y="28178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 rot="5400000" flipH="1" flipV="1">
                <a:off x="3733800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/>
              <p:cNvCxnSpPr/>
              <p:nvPr/>
            </p:nvCxnSpPr>
            <p:spPr>
              <a:xfrm rot="5400000" flipH="1" flipV="1">
                <a:off x="36576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/>
              <p:cNvCxnSpPr/>
              <p:nvPr/>
            </p:nvCxnSpPr>
            <p:spPr>
              <a:xfrm rot="5400000" flipH="1" flipV="1">
                <a:off x="3810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>
              <a:xfrm rot="5400000" flipH="1" flipV="1">
                <a:off x="3275012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/>
              <p:cNvCxnSpPr/>
              <p:nvPr/>
            </p:nvCxnSpPr>
            <p:spPr>
              <a:xfrm rot="5400000" flipH="1" flipV="1">
                <a:off x="3886200" y="2209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rot="5400000" flipH="1" flipV="1">
                <a:off x="2971800" y="2362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 rot="5400000" flipH="1" flipV="1">
                <a:off x="3198812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rot="5400000" flipH="1" flipV="1">
                <a:off x="3427412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/>
              <p:cNvCxnSpPr/>
              <p:nvPr/>
            </p:nvCxnSpPr>
            <p:spPr>
              <a:xfrm rot="5400000" flipH="1" flipV="1">
                <a:off x="3429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 rot="5400000" flipH="1" flipV="1">
                <a:off x="3276600" y="2665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rot="5400000" flipH="1" flipV="1">
                <a:off x="3429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/>
              <p:cNvCxnSpPr/>
              <p:nvPr/>
            </p:nvCxnSpPr>
            <p:spPr>
              <a:xfrm rot="5400000" flipH="1" flipV="1">
                <a:off x="35052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 rot="5400000" flipH="1" flipV="1">
                <a:off x="35052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rot="5400000" flipH="1" flipV="1">
                <a:off x="35052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/>
              <p:nvPr/>
            </p:nvCxnSpPr>
            <p:spPr>
              <a:xfrm rot="5400000" flipH="1" flipV="1">
                <a:off x="35814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 rot="5400000" flipH="1" flipV="1">
                <a:off x="39624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rot="5400000" flipH="1" flipV="1">
                <a:off x="3810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 rot="5400000" flipH="1" flipV="1">
                <a:off x="3886200" y="3046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rot="5400000" flipH="1" flipV="1">
                <a:off x="2971800" y="28940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/>
              <p:cNvCxnSpPr/>
              <p:nvPr/>
            </p:nvCxnSpPr>
            <p:spPr>
              <a:xfrm rot="5400000" flipH="1" flipV="1">
                <a:off x="3122612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/>
              <p:cNvCxnSpPr/>
              <p:nvPr/>
            </p:nvCxnSpPr>
            <p:spPr>
              <a:xfrm rot="5400000" flipH="1" flipV="1">
                <a:off x="28194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/>
              <p:nvPr/>
            </p:nvCxnSpPr>
            <p:spPr>
              <a:xfrm rot="5400000" flipH="1" flipV="1">
                <a:off x="3046412" y="2057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rot="5400000" flipH="1" flipV="1">
                <a:off x="2971800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4" name="Rectangle 393"/>
              <p:cNvSpPr/>
              <p:nvPr/>
            </p:nvSpPr>
            <p:spPr>
              <a:xfrm>
                <a:off x="35814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2" name="Rectangle 361"/>
          <p:cNvSpPr/>
          <p:nvPr/>
        </p:nvSpPr>
        <p:spPr>
          <a:xfrm>
            <a:off x="5326197" y="3558252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Motivation</a:t>
            </a:r>
            <a:r>
              <a:rPr lang="en-US" sz="1300" dirty="0" smtClean="0"/>
              <a:t>:ComplexObject Structure 	 &amp; Abrupt Motion</a:t>
            </a:r>
            <a:endParaRPr lang="en-US" sz="1300" dirty="0"/>
          </a:p>
        </p:txBody>
      </p:sp>
      <p:sp>
        <p:nvSpPr>
          <p:cNvPr id="364" name="Rectangle 363"/>
          <p:cNvSpPr/>
          <p:nvPr/>
        </p:nvSpPr>
        <p:spPr>
          <a:xfrm>
            <a:off x="5334000" y="4191000"/>
            <a:ext cx="2704787" cy="838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Approach: </a:t>
            </a:r>
            <a:r>
              <a:rPr lang="en-US" sz="1300" dirty="0" smtClean="0"/>
              <a:t>Deterministic Search over   a  small  probable search space (Histogram of Gradients with Chamfer Match)</a:t>
            </a:r>
            <a:endParaRPr lang="en-US" sz="1300" dirty="0"/>
          </a:p>
        </p:txBody>
      </p:sp>
      <p:sp>
        <p:nvSpPr>
          <p:cNvPr id="366" name="Rectangle 365"/>
          <p:cNvSpPr/>
          <p:nvPr/>
        </p:nvSpPr>
        <p:spPr>
          <a:xfrm>
            <a:off x="5326197" y="5181600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300" i="1" dirty="0" smtClean="0"/>
              <a:t>Result</a:t>
            </a:r>
            <a:r>
              <a:rPr lang="en-US" sz="1300" dirty="0" smtClean="0"/>
              <a:t>: Accurate Estimate</a:t>
            </a:r>
            <a:endParaRPr lang="en-US" sz="1300" dirty="0"/>
          </a:p>
        </p:txBody>
      </p:sp>
      <p:grpSp>
        <p:nvGrpSpPr>
          <p:cNvPr id="273" name="Group 6"/>
          <p:cNvGrpSpPr/>
          <p:nvPr/>
        </p:nvGrpSpPr>
        <p:grpSpPr>
          <a:xfrm>
            <a:off x="1676400" y="1758997"/>
            <a:ext cx="609600" cy="1524795"/>
            <a:chOff x="4953000" y="2514600"/>
            <a:chExt cx="609600" cy="1524794"/>
          </a:xfrm>
        </p:grpSpPr>
        <p:cxnSp>
          <p:nvCxnSpPr>
            <p:cNvPr id="218" name="Straight Connector 217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88651">
                  <a:lumMod val="40000"/>
                  <a:lumOff val="60000"/>
                </a:srgbClr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74" name="Group 99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59" name="Rectangle 258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FCEDE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53" name="Straight Connector 352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19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ransition advTm="312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700"/>
                            </p:stCondLst>
                            <p:childTnLst>
                              <p:par>
                                <p:cTn id="7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2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7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200"/>
                            </p:stCondLst>
                            <p:childTnLst>
                              <p:par>
                                <p:cTn id="91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60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/>
      <p:bldP spid="221" grpId="0" animBg="1"/>
      <p:bldP spid="221" grpId="1" animBg="1"/>
      <p:bldP spid="223" grpId="0" animBg="1"/>
      <p:bldP spid="223" grpId="1" animBg="1"/>
      <p:bldP spid="226" grpId="0" animBg="1"/>
      <p:bldP spid="226" grpId="1" animBg="1"/>
      <p:bldP spid="229" grpId="0" animBg="1"/>
      <p:bldP spid="229" grpId="1" animBg="1"/>
      <p:bldP spid="335" grpId="0" animBg="1"/>
      <p:bldP spid="356" grpId="0" animBg="1"/>
      <p:bldP spid="358" grpId="0" animBg="1"/>
      <p:bldP spid="362" grpId="0" animBg="1"/>
      <p:bldP spid="364" grpId="0" animBg="1"/>
      <p:bldP spid="36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CUbiC</a:t>
            </a:r>
            <a:endParaRPr lang="en-US" dirty="0"/>
          </a:p>
        </p:txBody>
      </p:sp>
      <p:sp>
        <p:nvSpPr>
          <p:cNvPr id="71" name="Pie 70"/>
          <p:cNvSpPr>
            <a:spLocks noChangeAspect="1"/>
          </p:cNvSpPr>
          <p:nvPr/>
        </p:nvSpPr>
        <p:spPr>
          <a:xfrm rot="7639195">
            <a:off x="2057880" y="1353557"/>
            <a:ext cx="4719259" cy="4754441"/>
          </a:xfrm>
          <a:prstGeom prst="pie">
            <a:avLst>
              <a:gd name="adj1" fmla="val 4876252"/>
              <a:gd name="adj2" fmla="val 12203357"/>
            </a:avLst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05" tIns="45517" rIns="91005" bIns="45517" rtlCol="0" anchor="ctr"/>
          <a:lstStyle/>
          <a:p>
            <a:pPr algn="ctr" defTabSz="910166"/>
            <a:endParaRPr lang="en-US" sz="7200" dirty="0">
              <a:solidFill>
                <a:srgbClr val="4F81BD">
                  <a:lumMod val="60000"/>
                  <a:lumOff val="40000"/>
                </a:srgbClr>
              </a:solidFill>
              <a:latin typeface="Andalus" pitchFamily="2" charset="-78"/>
              <a:cs typeface="Andalus" pitchFamily="2" charset="-78"/>
            </a:endParaRPr>
          </a:p>
        </p:txBody>
      </p:sp>
      <p:sp>
        <p:nvSpPr>
          <p:cNvPr id="72" name="Pie 71"/>
          <p:cNvSpPr>
            <a:spLocks noChangeAspect="1"/>
          </p:cNvSpPr>
          <p:nvPr/>
        </p:nvSpPr>
        <p:spPr>
          <a:xfrm rot="14907054">
            <a:off x="2140585" y="1420861"/>
            <a:ext cx="4572351" cy="4763823"/>
          </a:xfrm>
          <a:prstGeom prst="pie">
            <a:avLst>
              <a:gd name="adj1" fmla="val 4896072"/>
              <a:gd name="adj2" fmla="val 12096098"/>
            </a:avLst>
          </a:prstGeom>
          <a:solidFill>
            <a:schemeClr val="tx2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05" tIns="45517" rIns="91005" bIns="45517" rtlCol="0" anchor="ctr"/>
          <a:lstStyle/>
          <a:p>
            <a:pPr algn="ctr" defTabSz="910166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3" name="Pie 72"/>
          <p:cNvSpPr>
            <a:spLocks noChangeAspect="1"/>
          </p:cNvSpPr>
          <p:nvPr/>
        </p:nvSpPr>
        <p:spPr>
          <a:xfrm rot="407580">
            <a:off x="2005926" y="1453807"/>
            <a:ext cx="4747078" cy="4633951"/>
          </a:xfrm>
          <a:prstGeom prst="pie">
            <a:avLst>
              <a:gd name="adj1" fmla="val 4992101"/>
              <a:gd name="adj2" fmla="val 12096098"/>
            </a:avLst>
          </a:prstGeom>
          <a:solidFill>
            <a:schemeClr val="accent3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05" tIns="45517" rIns="91005" bIns="45517" rtlCol="0" anchor="ctr"/>
          <a:lstStyle/>
          <a:p>
            <a:pPr algn="ctr" defTabSz="910166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4" name="WordArt 7" descr="Social and Behavioral "/>
          <p:cNvSpPr>
            <a:spLocks noChangeArrowheads="1" noChangeShapeType="1" noTextEdit="1"/>
          </p:cNvSpPr>
          <p:nvPr/>
        </p:nvSpPr>
        <p:spPr bwMode="auto">
          <a:xfrm>
            <a:off x="2197100" y="1628775"/>
            <a:ext cx="4419600" cy="4419600"/>
          </a:xfrm>
          <a:prstGeom prst="rect">
            <a:avLst/>
          </a:prstGeom>
        </p:spPr>
        <p:txBody>
          <a:bodyPr wrap="none" lIns="91005" tIns="45517" rIns="91005" bIns="45517" fromWordArt="1">
            <a:prstTxWarp prst="textArchUp">
              <a:avLst>
                <a:gd name="adj" fmla="val 14153156"/>
              </a:avLst>
            </a:prstTxWarp>
          </a:bodyPr>
          <a:lstStyle/>
          <a:p>
            <a:pPr algn="ctr" defTabSz="910166"/>
            <a:r>
              <a:rPr lang="en-US" sz="2400" kern="10" dirty="0">
                <a:solidFill>
                  <a:prstClr val="black"/>
                </a:solidFill>
                <a:latin typeface="Times" pitchFamily="18" charset="0"/>
                <a:cs typeface="Times" pitchFamily="18" charset="0"/>
              </a:rPr>
              <a:t>Assistive Technologies</a:t>
            </a:r>
          </a:p>
        </p:txBody>
      </p:sp>
      <p:sp>
        <p:nvSpPr>
          <p:cNvPr id="75" name="WordArt 7" descr="Social and Behavioral "/>
          <p:cNvSpPr>
            <a:spLocks noChangeArrowheads="1" noChangeShapeType="1" noTextEdit="1"/>
          </p:cNvSpPr>
          <p:nvPr/>
        </p:nvSpPr>
        <p:spPr bwMode="auto">
          <a:xfrm rot="3092742">
            <a:off x="2249431" y="1378708"/>
            <a:ext cx="4473726" cy="4596606"/>
          </a:xfrm>
          <a:prstGeom prst="rect">
            <a:avLst/>
          </a:prstGeom>
        </p:spPr>
        <p:txBody>
          <a:bodyPr wrap="none" lIns="91005" tIns="45517" rIns="91005" bIns="45517" fromWordArt="1">
            <a:prstTxWarp prst="textArchDown">
              <a:avLst>
                <a:gd name="adj" fmla="val 3413703"/>
              </a:avLst>
            </a:prstTxWarp>
          </a:bodyPr>
          <a:lstStyle/>
          <a:p>
            <a:pPr algn="ctr" defTabSz="910166"/>
            <a:r>
              <a:rPr lang="en-US" sz="2400" kern="10" dirty="0">
                <a:solidFill>
                  <a:prstClr val="black"/>
                </a:solidFill>
                <a:latin typeface="Times" pitchFamily="18" charset="0"/>
                <a:cs typeface="Times" pitchFamily="18" charset="0"/>
              </a:rPr>
              <a:t>Healthcare Technologies</a:t>
            </a: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2438428" y="1793875"/>
            <a:ext cx="3886201" cy="3886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05" tIns="45517" rIns="91005" bIns="45517" rtlCol="0" anchor="ctr"/>
          <a:lstStyle/>
          <a:p>
            <a:pPr algn="ctr" defTabSz="910166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7" name="WordArt 7" descr="Social and Behavioral "/>
          <p:cNvSpPr>
            <a:spLocks noChangeArrowheads="1" noChangeShapeType="1" noTextEdit="1"/>
          </p:cNvSpPr>
          <p:nvPr/>
        </p:nvSpPr>
        <p:spPr bwMode="auto">
          <a:xfrm rot="17662230">
            <a:off x="2093746" y="1661678"/>
            <a:ext cx="4652760" cy="4248840"/>
          </a:xfrm>
          <a:prstGeom prst="rect">
            <a:avLst/>
          </a:prstGeom>
        </p:spPr>
        <p:txBody>
          <a:bodyPr wrap="none" lIns="91005" tIns="45517" rIns="91005" bIns="45517" fromWordArt="1">
            <a:prstTxWarp prst="textArchDown">
              <a:avLst>
                <a:gd name="adj" fmla="val 3099504"/>
              </a:avLst>
            </a:prstTxWarp>
          </a:bodyPr>
          <a:lstStyle/>
          <a:p>
            <a:pPr algn="ctr" defTabSz="910166"/>
            <a:r>
              <a:rPr lang="en-US" kern="10" dirty="0" smtClean="0">
                <a:solidFill>
                  <a:prstClr val="black"/>
                </a:solidFill>
                <a:latin typeface="Times" pitchFamily="18" charset="0"/>
                <a:cs typeface="Times" pitchFamily="18" charset="0"/>
              </a:rPr>
              <a:t>Rehabilitative Technologies</a:t>
            </a:r>
          </a:p>
        </p:txBody>
      </p:sp>
      <p:sp>
        <p:nvSpPr>
          <p:cNvPr id="78" name="Pie 77"/>
          <p:cNvSpPr>
            <a:spLocks noChangeAspect="1"/>
          </p:cNvSpPr>
          <p:nvPr/>
        </p:nvSpPr>
        <p:spPr>
          <a:xfrm rot="7605812">
            <a:off x="2772973" y="2104126"/>
            <a:ext cx="3288128" cy="3244093"/>
          </a:xfrm>
          <a:prstGeom prst="pie">
            <a:avLst>
              <a:gd name="adj1" fmla="val 4912331"/>
              <a:gd name="adj2" fmla="val 12232068"/>
            </a:avLst>
          </a:prstGeom>
          <a:gradFill flip="none" rotWithShape="1">
            <a:gsLst>
              <a:gs pos="9000">
                <a:srgbClr val="DC8484">
                  <a:alpha val="90000"/>
                </a:srgbClr>
              </a:gs>
              <a:gs pos="10000">
                <a:srgbClr val="E5A3A3">
                  <a:alpha val="89000"/>
                </a:srgbClr>
              </a:gs>
              <a:gs pos="100000">
                <a:srgbClr val="FCF6F6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05" tIns="45517" rIns="91005" bIns="45517" rtlCol="0" anchor="ctr"/>
          <a:lstStyle/>
          <a:p>
            <a:pPr algn="ctr" defTabSz="910166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9" name="Pie 78"/>
          <p:cNvSpPr>
            <a:spLocks noChangeAspect="1"/>
          </p:cNvSpPr>
          <p:nvPr/>
        </p:nvSpPr>
        <p:spPr>
          <a:xfrm rot="14907054">
            <a:off x="2841540" y="2125163"/>
            <a:ext cx="3167036" cy="3369430"/>
          </a:xfrm>
          <a:prstGeom prst="pie">
            <a:avLst>
              <a:gd name="adj1" fmla="val 4888355"/>
              <a:gd name="adj2" fmla="val 12081230"/>
            </a:avLst>
          </a:prstGeom>
          <a:gradFill flip="none" rotWithShape="1">
            <a:gsLst>
              <a:gs pos="3000">
                <a:schemeClr val="accent1">
                  <a:lumMod val="75000"/>
                </a:schemeClr>
              </a:gs>
              <a:gs pos="1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05" tIns="45517" rIns="91005" bIns="45517" rtlCol="0" anchor="ctr"/>
          <a:lstStyle/>
          <a:p>
            <a:pPr algn="ctr" defTabSz="910166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0" name="Pie 79"/>
          <p:cNvSpPr>
            <a:spLocks noChangeAspect="1"/>
          </p:cNvSpPr>
          <p:nvPr/>
        </p:nvSpPr>
        <p:spPr>
          <a:xfrm>
            <a:off x="2743200" y="2200275"/>
            <a:ext cx="3311248" cy="3207238"/>
          </a:xfrm>
          <a:prstGeom prst="pie">
            <a:avLst>
              <a:gd name="adj1" fmla="val 5442262"/>
              <a:gd name="adj2" fmla="val 12556004"/>
            </a:avLst>
          </a:prstGeom>
          <a:gradFill>
            <a:gsLst>
              <a:gs pos="10000">
                <a:schemeClr val="accent3">
                  <a:lumMod val="50000"/>
                </a:schemeClr>
              </a:gs>
              <a:gs pos="19000">
                <a:schemeClr val="accent3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05" tIns="45517" rIns="91005" bIns="45517" rtlCol="0" anchor="ctr"/>
          <a:lstStyle/>
          <a:p>
            <a:pPr algn="ctr" defTabSz="910166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1" name="Picture 3" descr="I:\CUbiC\Images\Poster\cube alone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 t="23148" r="35000" b="35880"/>
          <a:stretch>
            <a:fillRect/>
          </a:stretch>
        </p:blipFill>
        <p:spPr bwMode="auto">
          <a:xfrm>
            <a:off x="3965088" y="3220879"/>
            <a:ext cx="911712" cy="1082657"/>
          </a:xfrm>
          <a:prstGeom prst="rect">
            <a:avLst/>
          </a:prstGeom>
          <a:noFill/>
        </p:spPr>
      </p:pic>
      <p:sp>
        <p:nvSpPr>
          <p:cNvPr id="82" name="Oval 81"/>
          <p:cNvSpPr/>
          <p:nvPr/>
        </p:nvSpPr>
        <p:spPr>
          <a:xfrm>
            <a:off x="2413000" y="1320800"/>
            <a:ext cx="4038600" cy="2667000"/>
          </a:xfrm>
          <a:prstGeom prst="ellipse">
            <a:avLst/>
          </a:prstGeom>
          <a:noFill/>
          <a:ln w="3175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005" tIns="45517" rIns="91005" bIns="45517" rtlCol="0" anchor="ctr"/>
          <a:lstStyle/>
          <a:p>
            <a:pPr algn="ctr" defTabSz="910166" fontAlgn="base">
              <a:spcBef>
                <a:spcPct val="0"/>
              </a:spcBef>
              <a:spcAft>
                <a:spcPts val="1000"/>
              </a:spcAft>
            </a:pPr>
            <a:endParaRPr lang="en-US" dirty="0" smtClean="0">
              <a:solidFill>
                <a:prstClr val="black"/>
              </a:solidFill>
              <a:latin typeface="Times" pitchFamily="18" charset="0"/>
              <a:cs typeface="Times" pitchFamily="18" charset="0"/>
            </a:endParaRPr>
          </a:p>
          <a:p>
            <a:pPr algn="ctr" defTabSz="910166" fontAlgn="base">
              <a:spcBef>
                <a:spcPct val="0"/>
              </a:spcBef>
              <a:spcAft>
                <a:spcPts val="600"/>
              </a:spcAft>
            </a:pPr>
            <a:r>
              <a:rPr lang="en-US" sz="1600" dirty="0" smtClean="0">
                <a:solidFill>
                  <a:prstClr val="black"/>
                </a:solidFill>
                <a:latin typeface="Times" pitchFamily="18" charset="0"/>
                <a:cs typeface="Times" pitchFamily="18" charset="0"/>
              </a:rPr>
              <a:t>Recognition &amp; </a:t>
            </a:r>
          </a:p>
          <a:p>
            <a:pPr algn="ctr" defTabSz="910166" fontAlgn="base">
              <a:spcBef>
                <a:spcPct val="0"/>
              </a:spcBef>
              <a:spcAft>
                <a:spcPts val="600"/>
              </a:spcAft>
            </a:pPr>
            <a:r>
              <a:rPr lang="en-US" sz="1600" dirty="0" smtClean="0">
                <a:solidFill>
                  <a:prstClr val="black"/>
                </a:solidFill>
                <a:latin typeface="Times" pitchFamily="18" charset="0"/>
                <a:cs typeface="Times" pitchFamily="18" charset="0"/>
              </a:rPr>
              <a:t>Learning</a:t>
            </a:r>
          </a:p>
        </p:txBody>
      </p:sp>
      <p:sp>
        <p:nvSpPr>
          <p:cNvPr id="83" name="Oval 82"/>
          <p:cNvSpPr/>
          <p:nvPr/>
        </p:nvSpPr>
        <p:spPr>
          <a:xfrm rot="3145602">
            <a:off x="2483593" y="2941921"/>
            <a:ext cx="2133600" cy="2667000"/>
          </a:xfrm>
          <a:prstGeom prst="ellipse">
            <a:avLst/>
          </a:prstGeom>
          <a:noFill/>
          <a:ln w="3175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005" tIns="45517" rIns="91005" bIns="45517" rtlCol="0" anchor="ctr"/>
          <a:lstStyle/>
          <a:p>
            <a:pPr algn="ctr" defTabSz="910166"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 smtClean="0">
                <a:solidFill>
                  <a:prstClr val="black"/>
                </a:solidFill>
                <a:latin typeface="Times" pitchFamily="18" charset="0"/>
                <a:cs typeface="Times" pitchFamily="18" charset="0"/>
              </a:rPr>
              <a:t>Sensing &amp; Processing</a:t>
            </a:r>
          </a:p>
        </p:txBody>
      </p:sp>
      <p:sp>
        <p:nvSpPr>
          <p:cNvPr id="84" name="Oval 83"/>
          <p:cNvSpPr/>
          <p:nvPr/>
        </p:nvSpPr>
        <p:spPr>
          <a:xfrm rot="18583339">
            <a:off x="4274588" y="3039869"/>
            <a:ext cx="1842316" cy="2667000"/>
          </a:xfrm>
          <a:prstGeom prst="ellipse">
            <a:avLst/>
          </a:prstGeom>
          <a:noFill/>
          <a:ln w="3175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005" tIns="45517" rIns="91005" bIns="45517" rtlCol="0" anchor="ctr"/>
          <a:lstStyle/>
          <a:p>
            <a:pPr algn="ctr" defTabSz="910166"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 smtClean="0">
                <a:solidFill>
                  <a:prstClr val="black"/>
                </a:solidFill>
                <a:latin typeface="Times" pitchFamily="18" charset="0"/>
                <a:cs typeface="Times" pitchFamily="18" charset="0"/>
              </a:rPr>
              <a:t>Interaction &amp; Delivery</a:t>
            </a:r>
            <a:endParaRPr lang="en-US" sz="1600" dirty="0">
              <a:solidFill>
                <a:prstClr val="black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85" name="WordArt 7" descr="Social and Behavioral "/>
          <p:cNvSpPr>
            <a:spLocks noChangeArrowheads="1" noChangeShapeType="1" noTextEdit="1"/>
          </p:cNvSpPr>
          <p:nvPr/>
        </p:nvSpPr>
        <p:spPr bwMode="auto">
          <a:xfrm>
            <a:off x="2641948" y="1993726"/>
            <a:ext cx="3530774" cy="3581400"/>
          </a:xfrm>
          <a:prstGeom prst="rect">
            <a:avLst/>
          </a:prstGeom>
        </p:spPr>
        <p:txBody>
          <a:bodyPr wrap="none" lIns="91005" tIns="45517" rIns="91005" bIns="45517" fromWordArt="1">
            <a:prstTxWarp prst="textArchUp">
              <a:avLst>
                <a:gd name="adj" fmla="val 10705450"/>
              </a:avLst>
            </a:prstTxWarp>
          </a:bodyPr>
          <a:lstStyle/>
          <a:p>
            <a:pPr algn="ctr" defTabSz="910166"/>
            <a:r>
              <a:rPr lang="en-US" sz="3600" b="1" kern="10" dirty="0">
                <a:solidFill>
                  <a:prstClr val="black"/>
                </a:solidFill>
              </a:rPr>
              <a:t>HUMAN-CENTERED MULTIMEDIA COMPUTING</a:t>
            </a:r>
          </a:p>
        </p:txBody>
      </p:sp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091" y="1189323"/>
            <a:ext cx="1990862" cy="1324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5" descr="http://www.tilinet.org/guide%20do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55" y="1225550"/>
            <a:ext cx="12287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421663" y="2658774"/>
            <a:ext cx="1278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Assistive Tech.</a:t>
            </a:r>
            <a:endParaRPr lang="en-US" sz="1400" dirty="0"/>
          </a:p>
        </p:txBody>
      </p:sp>
      <p:sp>
        <p:nvSpPr>
          <p:cNvPr id="91" name="TextBox 90"/>
          <p:cNvSpPr txBox="1"/>
          <p:nvPr/>
        </p:nvSpPr>
        <p:spPr>
          <a:xfrm>
            <a:off x="6810091" y="2514151"/>
            <a:ext cx="1990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Technologies for Daily Living</a:t>
            </a:r>
            <a:endParaRPr 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622" y="4853096"/>
            <a:ext cx="2209800" cy="1204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TextBox 91"/>
          <p:cNvSpPr txBox="1"/>
          <p:nvPr/>
        </p:nvSpPr>
        <p:spPr>
          <a:xfrm>
            <a:off x="6848338" y="4343400"/>
            <a:ext cx="1990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Rehabilitation Assessment &amp; Training</a:t>
            </a:r>
            <a:endParaRPr lang="en-US" sz="14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2" y="4915750"/>
            <a:ext cx="1971518" cy="1104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TextBox 92"/>
          <p:cNvSpPr txBox="1"/>
          <p:nvPr/>
        </p:nvSpPr>
        <p:spPr>
          <a:xfrm>
            <a:off x="101003" y="4353580"/>
            <a:ext cx="1990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Medical Decision Support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/>
      <p:bldP spid="75" grpId="0"/>
      <p:bldP spid="76" grpId="0" animBg="1"/>
      <p:bldP spid="77" grpId="0"/>
      <p:bldP spid="78" grpId="0" animBg="1"/>
      <p:bldP spid="79" grpId="0" animBg="1"/>
      <p:bldP spid="80" grpId="0" animBg="1"/>
      <p:bldP spid="82" grpId="0"/>
      <p:bldP spid="83" grpId="0"/>
      <p:bldP spid="84" grpId="0"/>
      <p:bldP spid="85" grpId="0"/>
      <p:bldP spid="90" grpId="0"/>
      <p:bldP spid="91" grpId="0"/>
      <p:bldP spid="92" grpId="0"/>
      <p:bldP spid="9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Face/Person Detection/Tracking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Picture 8" descr="GaussianAmplitude.PNG"/>
          <p:cNvPicPr>
            <a:picLocks noChangeAspect="1"/>
          </p:cNvPicPr>
          <p:nvPr/>
        </p:nvPicPr>
        <p:blipFill>
          <a:blip r:embed="rId2" cstate="print"/>
          <a:srcRect l="10417" t="11905" r="12500" b="7823"/>
          <a:stretch>
            <a:fillRect/>
          </a:stretch>
        </p:blipFill>
        <p:spPr>
          <a:xfrm>
            <a:off x="1676400" y="4114800"/>
            <a:ext cx="1752600" cy="1397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1000" y="2057400"/>
            <a:ext cx="157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Face Detection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10400" y="2069068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Person Detection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38600" y="3352800"/>
            <a:ext cx="1219200" cy="6858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Times" pitchFamily="18" charset="0"/>
                <a:cs typeface="Times" pitchFamily="18" charset="0"/>
              </a:rPr>
              <a:t>Tracking</a:t>
            </a:r>
            <a:endParaRPr lang="en-US" sz="1400" dirty="0"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14" name="Straight Arrow Connector 13"/>
          <p:cNvCxnSpPr>
            <a:stCxn id="5" idx="2"/>
            <a:endCxn id="12" idx="1"/>
          </p:cNvCxnSpPr>
          <p:nvPr/>
        </p:nvCxnSpPr>
        <p:spPr>
          <a:xfrm rot="16200000" flipH="1">
            <a:off x="3403866" y="2639950"/>
            <a:ext cx="633833" cy="99273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12" idx="7"/>
          </p:cNvCxnSpPr>
          <p:nvPr/>
        </p:nvCxnSpPr>
        <p:spPr>
          <a:xfrm rot="5400000">
            <a:off x="5162798" y="2700598"/>
            <a:ext cx="669090" cy="83618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1.bmp"/>
          <p:cNvPicPr>
            <a:picLocks noChangeAspect="1"/>
          </p:cNvPicPr>
          <p:nvPr/>
        </p:nvPicPr>
        <p:blipFill>
          <a:blip r:embed="rId3" cstate="print">
            <a:lum/>
          </a:blip>
          <a:srcRect/>
          <a:stretch>
            <a:fillRect/>
          </a:stretch>
        </p:blipFill>
        <p:spPr>
          <a:xfrm>
            <a:off x="2133600" y="1447800"/>
            <a:ext cx="2181634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Group 15"/>
          <p:cNvGrpSpPr/>
          <p:nvPr/>
        </p:nvGrpSpPr>
        <p:grpSpPr>
          <a:xfrm>
            <a:off x="5001033" y="1447799"/>
            <a:ext cx="1828800" cy="1336344"/>
            <a:chOff x="990600" y="3479800"/>
            <a:chExt cx="3276600" cy="2457450"/>
          </a:xfrm>
        </p:grpSpPr>
        <p:pic>
          <p:nvPicPr>
            <p:cNvPr id="7" name="Picture 6" descr="C:\Documents and Settings\laks\Desktop\Research\Data\John\20081210172855156\0004199.jpg"/>
            <p:cNvPicPr>
              <a:picLocks noChangeAspect="1" noChangeArrowheads="1"/>
            </p:cNvPicPr>
            <p:nvPr/>
          </p:nvPicPr>
          <p:blipFill>
            <a:blip r:embed="rId4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990600" y="3479800"/>
              <a:ext cx="3276600" cy="24574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Rounded Rectangle 7"/>
            <p:cNvSpPr/>
            <p:nvPr/>
          </p:nvSpPr>
          <p:spPr>
            <a:xfrm>
              <a:off x="2362200" y="3581400"/>
              <a:ext cx="533400" cy="152400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/>
          <p:cNvCxnSpPr/>
          <p:nvPr/>
        </p:nvCxnSpPr>
        <p:spPr>
          <a:xfrm rot="5400000">
            <a:off x="1676400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1981200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2286000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25907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28955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32003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35051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4495801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800601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5105401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5410200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5715000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6019800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4114800" y="4343400"/>
            <a:ext cx="1066800" cy="6858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Times" pitchFamily="18" charset="0"/>
                <a:cs typeface="Times" pitchFamily="18" charset="0"/>
              </a:rPr>
              <a:t>Model</a:t>
            </a:r>
            <a:endParaRPr lang="en-US" sz="1200" dirty="0"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37" name="Straight Arrow Connector 36"/>
          <p:cNvCxnSpPr>
            <a:stCxn id="12" idx="4"/>
            <a:endCxn id="36" idx="0"/>
          </p:cNvCxnSpPr>
          <p:nvPr/>
        </p:nvCxnSpPr>
        <p:spPr>
          <a:xfrm rot="5400000">
            <a:off x="4495800" y="4191000"/>
            <a:ext cx="3048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 rot="10800000">
            <a:off x="3477904" y="4509448"/>
            <a:ext cx="533400" cy="3810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079544" y="5334000"/>
            <a:ext cx="1143000" cy="6858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Times" pitchFamily="18" charset="0"/>
                <a:cs typeface="Times" pitchFamily="18" charset="0"/>
              </a:rPr>
              <a:t>Deliver</a:t>
            </a:r>
            <a:endParaRPr lang="en-US" sz="1200" dirty="0"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44" name="Straight Arrow Connector 43"/>
          <p:cNvCxnSpPr>
            <a:stCxn id="36" idx="4"/>
            <a:endCxn id="42" idx="0"/>
          </p:cNvCxnSpPr>
          <p:nvPr/>
        </p:nvCxnSpPr>
        <p:spPr>
          <a:xfrm rot="16200000" flipH="1">
            <a:off x="4497222" y="5180178"/>
            <a:ext cx="304800" cy="284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84800" y="4000500"/>
            <a:ext cx="3518344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Scene Delivery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3565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00200"/>
            <a:ext cx="3548062" cy="1428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566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429000"/>
            <a:ext cx="3958614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567" name="Picture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2057399"/>
            <a:ext cx="4358574" cy="3216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Notched Right Arrow 25"/>
          <p:cNvSpPr/>
          <p:nvPr/>
        </p:nvSpPr>
        <p:spPr>
          <a:xfrm rot="5400000">
            <a:off x="571500" y="3924300"/>
            <a:ext cx="1143000" cy="457200"/>
          </a:xfrm>
          <a:prstGeom prst="notched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Conveying Body Mannerisms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5298" name="Picture 2" descr="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1371600"/>
            <a:ext cx="3505200" cy="4225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8"/>
          <p:cNvGrpSpPr/>
          <p:nvPr/>
        </p:nvGrpSpPr>
        <p:grpSpPr>
          <a:xfrm>
            <a:off x="457200" y="1981200"/>
            <a:ext cx="1600200" cy="1638300"/>
            <a:chOff x="457200" y="2705100"/>
            <a:chExt cx="1600200" cy="1638300"/>
          </a:xfrm>
        </p:grpSpPr>
        <p:pic>
          <p:nvPicPr>
            <p:cNvPr id="6" name="Picture 5" descr="exercise-w2-1.jpg"/>
            <p:cNvPicPr>
              <a:picLocks noChangeAspect="1"/>
            </p:cNvPicPr>
            <p:nvPr/>
          </p:nvPicPr>
          <p:blipFill>
            <a:blip r:embed="rId3" cstate="print"/>
            <a:srcRect t="42339" r="76786"/>
            <a:stretch>
              <a:fillRect/>
            </a:stretch>
          </p:blipFill>
          <p:spPr>
            <a:xfrm>
              <a:off x="457200" y="3048000"/>
              <a:ext cx="588818" cy="1295400"/>
            </a:xfrm>
            <a:prstGeom prst="rect">
              <a:avLst/>
            </a:prstGeom>
          </p:spPr>
        </p:pic>
        <p:pic>
          <p:nvPicPr>
            <p:cNvPr id="7" name="Picture 6" descr="exercise-w2-1.jpg"/>
            <p:cNvPicPr>
              <a:picLocks noChangeAspect="1"/>
            </p:cNvPicPr>
            <p:nvPr/>
          </p:nvPicPr>
          <p:blipFill>
            <a:blip r:embed="rId3" cstate="print"/>
            <a:srcRect l="25000" t="50000" r="48214" b="9677"/>
            <a:stretch>
              <a:fillRect/>
            </a:stretch>
          </p:blipFill>
          <p:spPr>
            <a:xfrm>
              <a:off x="1238250" y="3048000"/>
              <a:ext cx="819150" cy="12954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56386" y="2705100"/>
              <a:ext cx="1424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" pitchFamily="18" charset="0"/>
                  <a:cs typeface="Times" pitchFamily="18" charset="0"/>
                </a:rPr>
                <a:t>Body Posture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</p:grpSp>
      <p:grpSp>
        <p:nvGrpSpPr>
          <p:cNvPr id="5" name="Group 12"/>
          <p:cNvGrpSpPr/>
          <p:nvPr/>
        </p:nvGrpSpPr>
        <p:grpSpPr>
          <a:xfrm>
            <a:off x="2743200" y="2057400"/>
            <a:ext cx="1550424" cy="1524000"/>
            <a:chOff x="2844800" y="2667000"/>
            <a:chExt cx="1550424" cy="1524000"/>
          </a:xfrm>
        </p:grpSpPr>
        <p:pic>
          <p:nvPicPr>
            <p:cNvPr id="10" name="Picture 9" descr="exercise-w2-1.jpg"/>
            <p:cNvPicPr>
              <a:picLocks noChangeAspect="1"/>
            </p:cNvPicPr>
            <p:nvPr/>
          </p:nvPicPr>
          <p:blipFill>
            <a:blip r:embed="rId3" cstate="print"/>
            <a:srcRect l="5357" r="69643" b="63710"/>
            <a:stretch>
              <a:fillRect/>
            </a:stretch>
          </p:blipFill>
          <p:spPr>
            <a:xfrm>
              <a:off x="2971800" y="2997200"/>
              <a:ext cx="677334" cy="1143000"/>
            </a:xfrm>
            <a:prstGeom prst="rect">
              <a:avLst/>
            </a:prstGeom>
          </p:spPr>
        </p:pic>
        <p:pic>
          <p:nvPicPr>
            <p:cNvPr id="11" name="Picture 10" descr="exercise-w2-1.jpg"/>
            <p:cNvPicPr>
              <a:picLocks noChangeAspect="1"/>
            </p:cNvPicPr>
            <p:nvPr/>
          </p:nvPicPr>
          <p:blipFill>
            <a:blip r:embed="rId3" cstate="print"/>
            <a:srcRect l="85714" b="50000"/>
            <a:stretch>
              <a:fillRect/>
            </a:stretch>
          </p:blipFill>
          <p:spPr>
            <a:xfrm>
              <a:off x="3810000" y="2971800"/>
              <a:ext cx="533400" cy="12192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844800" y="2667000"/>
              <a:ext cx="1550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" pitchFamily="18" charset="0"/>
                  <a:cs typeface="Times" pitchFamily="18" charset="0"/>
                </a:rPr>
                <a:t>Body Gestures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1828800" y="1219200"/>
            <a:ext cx="1295400" cy="685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Enactor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4" idx="3"/>
          </p:cNvCxnSpPr>
          <p:nvPr/>
        </p:nvCxnSpPr>
        <p:spPr>
          <a:xfrm rot="5400000">
            <a:off x="1606738" y="1569430"/>
            <a:ext cx="176633" cy="64690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5"/>
            <a:endCxn id="12" idx="0"/>
          </p:cNvCxnSpPr>
          <p:nvPr/>
        </p:nvCxnSpPr>
        <p:spPr>
          <a:xfrm rot="16200000" flipH="1">
            <a:off x="3100036" y="1639023"/>
            <a:ext cx="252833" cy="58391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04800" y="3962400"/>
            <a:ext cx="42672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600200" y="5410200"/>
            <a:ext cx="1600200" cy="685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Recipient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304800" y="4267200"/>
            <a:ext cx="42672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28800" y="3924300"/>
            <a:ext cx="13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Social Mirror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90600" y="4800600"/>
            <a:ext cx="2895600" cy="304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Social Interaction Assistant</a:t>
            </a:r>
            <a:endParaRPr lang="en-US" dirty="0"/>
          </a:p>
        </p:txBody>
      </p:sp>
      <p:sp>
        <p:nvSpPr>
          <p:cNvPr id="27" name="Notched Right Arrow 26"/>
          <p:cNvSpPr/>
          <p:nvPr/>
        </p:nvSpPr>
        <p:spPr>
          <a:xfrm rot="5400000">
            <a:off x="3009900" y="3924300"/>
            <a:ext cx="1143000" cy="457200"/>
          </a:xfrm>
          <a:prstGeom prst="notched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1" idx="7"/>
          </p:cNvCxnSpPr>
          <p:nvPr/>
        </p:nvCxnSpPr>
        <p:spPr>
          <a:xfrm rot="5400000" flipH="1" flipV="1">
            <a:off x="3071113" y="5000344"/>
            <a:ext cx="405233" cy="615346"/>
          </a:xfrm>
          <a:prstGeom prst="straightConnector1">
            <a:avLst/>
          </a:prstGeom>
          <a:ln w="19050"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1" idx="1"/>
          </p:cNvCxnSpPr>
          <p:nvPr/>
        </p:nvCxnSpPr>
        <p:spPr>
          <a:xfrm rot="16200000" flipV="1">
            <a:off x="1362357" y="5038446"/>
            <a:ext cx="405231" cy="539144"/>
          </a:xfrm>
          <a:prstGeom prst="straightConnector1">
            <a:avLst/>
          </a:prstGeom>
          <a:ln w="19050"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The complete Embodied Social Interaction Assistant. The figure shows an individual wearing a pair of glasses with integrated cameras on the nose bridge, a PDA in one hand as the processing element, a haptic belt for conveying information to the user and an accelerometer for detecting body mannerims that is placed on the head under a cap. 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23" y="1103709"/>
            <a:ext cx="6979129" cy="5265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457200" y="198438"/>
            <a:ext cx="8229600" cy="868362"/>
          </a:xfrm>
          <a:prstGeom prst="round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Social Interaction Assistant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444708" y="1618006"/>
            <a:ext cx="1981200" cy="1905000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Disability &amp; Deficit Inspired Computing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49508" y="1884706"/>
            <a:ext cx="1371600" cy="13716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Disabled Population</a:t>
            </a:r>
            <a:endParaRPr lang="en-US" sz="1400" dirty="0"/>
          </a:p>
        </p:txBody>
      </p:sp>
      <p:pic>
        <p:nvPicPr>
          <p:cNvPr id="6148" name="Picture 4" descr="http://www.cksinfo.com/clipart/office/supplies/magnifying-glass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8529" y1="36391" x2="58529" y2="36391"/>
                        <a14:foregroundMark x1="7059" y1="15089" x2="7059" y2="150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44" y="2781854"/>
            <a:ext cx="954519" cy="94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626" y="127095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Activities of Daily Living (ADL)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35794" y="3681240"/>
            <a:ext cx="96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Observe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035508" y="2113306"/>
            <a:ext cx="1752600" cy="60960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Identify Barriers to ADL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507737" y="2303806"/>
            <a:ext cx="381000" cy="22860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278376" y="1884706"/>
            <a:ext cx="1600200" cy="1066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Design and Develop Assistive Tech.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4864308" y="2303806"/>
            <a:ext cx="381000" cy="22860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506976" y="3502158"/>
            <a:ext cx="1143000" cy="4572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Refine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7" name="Up-Down Arrow 16"/>
          <p:cNvSpPr/>
          <p:nvPr/>
        </p:nvSpPr>
        <p:spPr>
          <a:xfrm>
            <a:off x="5961660" y="3027706"/>
            <a:ext cx="233632" cy="412630"/>
          </a:xfrm>
          <a:prstGeom prst="up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7467600" y="2075206"/>
            <a:ext cx="1524000" cy="6858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Disseminate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4" name="Up-Down Arrow 23"/>
          <p:cNvSpPr/>
          <p:nvPr/>
        </p:nvSpPr>
        <p:spPr>
          <a:xfrm rot="16200000">
            <a:off x="7023699" y="2211792"/>
            <a:ext cx="233632" cy="412630"/>
          </a:xfrm>
          <a:prstGeom prst="up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2" idx="2"/>
          </p:cNvCxnSpPr>
          <p:nvPr/>
        </p:nvCxnSpPr>
        <p:spPr>
          <a:xfrm>
            <a:off x="3911808" y="2722907"/>
            <a:ext cx="0" cy="1696693"/>
          </a:xfrm>
          <a:prstGeom prst="straightConnector1">
            <a:avLst/>
          </a:prstGeom>
          <a:ln w="60325">
            <a:solidFill>
              <a:schemeClr val="accent6">
                <a:lumMod val="75000"/>
              </a:schemeClr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2971800" y="4422475"/>
            <a:ext cx="1892508" cy="914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Extrapolate to the general population</a:t>
            </a:r>
            <a:endParaRPr lang="en-US" dirty="0"/>
          </a:p>
        </p:txBody>
      </p:sp>
      <p:pic>
        <p:nvPicPr>
          <p:cNvPr id="29" name="Picture 2" descr="http://www.slsa.sa.gov.au/exhibitions/boland/images/memorabilia/images/typewriter_jp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1447800"/>
            <a:ext cx="2133600" cy="2222500"/>
          </a:xfrm>
          <a:prstGeom prst="rect">
            <a:avLst/>
          </a:prstGeom>
          <a:noFill/>
        </p:spPr>
      </p:pic>
      <p:sp>
        <p:nvSpPr>
          <p:cNvPr id="30" name="Rounded Rectangular Callout 29"/>
          <p:cNvSpPr/>
          <p:nvPr/>
        </p:nvSpPr>
        <p:spPr>
          <a:xfrm>
            <a:off x="609600" y="1600200"/>
            <a:ext cx="5486400" cy="1143000"/>
          </a:xfrm>
          <a:prstGeom prst="wedgeRoundRectCallout">
            <a:avLst>
              <a:gd name="adj1" fmla="val 58271"/>
              <a:gd name="adj2" fmla="val 30261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005" tIns="45517" rIns="91005" bIns="45517" rtlCol="0" anchor="ctr"/>
          <a:lstStyle/>
          <a:p>
            <a:pPr algn="ctr" defTabSz="910166"/>
            <a:r>
              <a:rPr lang="en-US" sz="2200" dirty="0">
                <a:solidFill>
                  <a:prstClr val="black"/>
                </a:solidFill>
              </a:rPr>
              <a:t>Did you know the typewriter was invented </a:t>
            </a:r>
          </a:p>
          <a:p>
            <a:pPr algn="ctr" defTabSz="910166"/>
            <a:r>
              <a:rPr lang="en-US" sz="2200" dirty="0">
                <a:solidFill>
                  <a:prstClr val="black"/>
                </a:solidFill>
              </a:rPr>
              <a:t>for the blind? </a:t>
            </a:r>
          </a:p>
        </p:txBody>
      </p:sp>
      <p:pic>
        <p:nvPicPr>
          <p:cNvPr id="31" name="Picture 4" descr="http://static.howstuffworks.com/gif/mars-rover-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3810000"/>
            <a:ext cx="2590800" cy="1943100"/>
          </a:xfrm>
          <a:prstGeom prst="rect">
            <a:avLst/>
          </a:prstGeom>
          <a:noFill/>
        </p:spPr>
      </p:pic>
      <p:sp>
        <p:nvSpPr>
          <p:cNvPr id="32" name="Rounded Rectangular Callout 31"/>
          <p:cNvSpPr/>
          <p:nvPr/>
        </p:nvSpPr>
        <p:spPr>
          <a:xfrm>
            <a:off x="4191000" y="4419600"/>
            <a:ext cx="3352800" cy="914400"/>
          </a:xfrm>
          <a:prstGeom prst="wedgeRoundRectCallout">
            <a:avLst>
              <a:gd name="adj1" fmla="val -83711"/>
              <a:gd name="adj2" fmla="val -7660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005" tIns="45517" rIns="91005" bIns="45517" rtlCol="0" anchor="ctr"/>
          <a:lstStyle/>
          <a:p>
            <a:pPr algn="ctr" defTabSz="910166"/>
            <a:r>
              <a:rPr lang="en-US" sz="2400" dirty="0">
                <a:solidFill>
                  <a:prstClr val="black"/>
                </a:solidFill>
              </a:rPr>
              <a:t>Blindness is </a:t>
            </a:r>
            <a:r>
              <a:rPr lang="en-US" sz="2400" dirty="0" smtClean="0">
                <a:solidFill>
                  <a:prstClr val="black"/>
                </a:solidFill>
              </a:rPr>
              <a:t>only a concept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33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4" grpId="0" animBg="1"/>
      <p:bldP spid="9" grpId="0"/>
      <p:bldP spid="9" grpId="1"/>
      <p:bldP spid="11" grpId="0"/>
      <p:bldP spid="11" grpId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20" grpId="0" animBg="1"/>
      <p:bldP spid="20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4" grpId="0" animBg="1"/>
      <p:bldP spid="24" grpId="1" animBg="1"/>
      <p:bldP spid="23" grpId="0" animBg="1"/>
      <p:bldP spid="23" grpId="1" animBg="1"/>
      <p:bldP spid="30" grpId="0" animBg="1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Mayo Multi-disciplinary Simulation Center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 descr="tslogo1med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295400"/>
            <a:ext cx="3275459" cy="2639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029200" y="3200400"/>
            <a:ext cx="3517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Doctors, Nurses, Professionals, etc.</a:t>
            </a:r>
            <a:endParaRPr lang="en-US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219200"/>
            <a:ext cx="3048000" cy="1889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3810000" y="3962400"/>
            <a:ext cx="16002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On-body Affect Sensors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715000" y="3962400"/>
            <a:ext cx="32766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Environment Affect Sensors</a:t>
            </a:r>
          </a:p>
          <a:p>
            <a:pPr algn="ctr"/>
            <a:endParaRPr lang="en-US" dirty="0"/>
          </a:p>
        </p:txBody>
      </p: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 rot="5400000">
            <a:off x="5502612" y="2677221"/>
            <a:ext cx="392668" cy="2177691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9" idx="0"/>
          </p:cNvCxnSpPr>
          <p:nvPr/>
        </p:nvCxnSpPr>
        <p:spPr>
          <a:xfrm rot="16200000" flipH="1">
            <a:off x="6874211" y="3483311"/>
            <a:ext cx="392668" cy="565509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5943600" y="4343400"/>
            <a:ext cx="990600" cy="304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467600" y="4343400"/>
            <a:ext cx="990600" cy="304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Audio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1000" y="4953000"/>
            <a:ext cx="853440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b="1" dirty="0" smtClean="0"/>
              <a:t>Automated monitoring of group dynamics to determine communication breakdowns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b="1" dirty="0" smtClean="0"/>
              <a:t>Automatic evaluation of the social affinity between team members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b="1" dirty="0" smtClean="0"/>
              <a:t>Leadership evaluation and nomination through long term monitoring of teams and individuals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8" grpId="0" animBg="1"/>
      <p:bldP spid="19" grpId="0" animBg="1"/>
      <p:bldP spid="20" grpId="0" uiExpand="1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Assisting Remote Interactions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 descr="http://www.telepresenceoptions.com/images/lifesize_room_465x233p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514600"/>
            <a:ext cx="5930843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3927774"/>
              </p:ext>
            </p:extLst>
          </p:nvPr>
        </p:nvGraphicFramePr>
        <p:xfrm>
          <a:off x="1916349" y="2562632"/>
          <a:ext cx="5486400" cy="3733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499090" y="5086290"/>
            <a:ext cx="2125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Managing Conflict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5490" y="4365478"/>
            <a:ext cx="2028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Making Decision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03717" y="3619906"/>
            <a:ext cx="2226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Expressing Opinion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6384" y="2373868"/>
            <a:ext cx="575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Challenges in virtual teams compared to face-to-face teams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25180" y="2377966"/>
            <a:ext cx="519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five challenges faced during virtual team meeting</a:t>
            </a:r>
            <a:endParaRPr lang="en-US" dirty="0"/>
          </a:p>
        </p:txBody>
      </p:sp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402517"/>
              </p:ext>
            </p:extLst>
          </p:nvPr>
        </p:nvGraphicFramePr>
        <p:xfrm>
          <a:off x="2057400" y="2514600"/>
          <a:ext cx="5486400" cy="3733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359422" y="4038599"/>
            <a:ext cx="2354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Different leadership styles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85640" y="5233570"/>
            <a:ext cx="2997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Insufficient time to build relations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59422" y="2764465"/>
            <a:ext cx="2254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Colleague not participate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72387" y="3374065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Method of decision making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82432" y="4614445"/>
            <a:ext cx="2404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Speed of decision making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21904" y="2416154"/>
            <a:ext cx="4793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Personal challenges during virtual team meetings</a:t>
            </a:r>
            <a:endParaRPr lang="en-US" dirty="0"/>
          </a:p>
        </p:txBody>
      </p:sp>
      <p:graphicFrame>
        <p:nvGraphicFramePr>
          <p:cNvPr id="2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5285317"/>
              </p:ext>
            </p:extLst>
          </p:nvPr>
        </p:nvGraphicFramePr>
        <p:xfrm>
          <a:off x="914400" y="2590800"/>
          <a:ext cx="8229600" cy="3819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371600" y="3881348"/>
            <a:ext cx="3050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Difficulty seeing the whole picture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97818" y="4919246"/>
            <a:ext cx="2138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Absence of collegiality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71600" y="2785646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Sense of isolation</a:t>
            </a:r>
            <a:endParaRPr lang="en-US" sz="1600" dirty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27831" y="3319046"/>
            <a:ext cx="2869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Reliance on email and telephone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94610" y="4395371"/>
            <a:ext cx="3441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Difficulty establishing rapport and trust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71600" y="5452646"/>
            <a:ext cx="2860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Inability to read non-verbal cues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67400" y="1143000"/>
            <a:ext cx="320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The Challenges of Working in Virtual Teams: Virtual Teams Survey Report </a:t>
            </a:r>
            <a:r>
              <a:rPr lang="en-US" i="1" dirty="0" smtClean="0"/>
              <a:t>2010.</a:t>
            </a:r>
            <a:r>
              <a:rPr lang="en-US" dirty="0" smtClean="0"/>
              <a:t> RW3 </a:t>
            </a:r>
            <a:r>
              <a:rPr lang="en-US" dirty="0" err="1" smtClean="0"/>
              <a:t>CultureWizard</a:t>
            </a:r>
            <a:r>
              <a:rPr lang="en-US" dirty="0" smtClean="0"/>
              <a:t>, 2010.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59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33333E-6 L -0.03264 -0.3277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2" y="-1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8" grpId="1">
        <p:bldAsOne/>
      </p:bldGraphic>
      <p:bldP spid="9" grpId="0"/>
      <p:bldP spid="9" grpId="1"/>
      <p:bldP spid="10" grpId="0"/>
      <p:bldP spid="10" grpId="1"/>
      <p:bldP spid="11" grpId="0"/>
      <p:bldP spid="11" grpId="1"/>
      <p:bldP spid="6" grpId="0"/>
      <p:bldP spid="6" grpId="1"/>
      <p:bldP spid="13" grpId="2"/>
      <p:bldP spid="13" grpId="3"/>
      <p:bldGraphic spid="14" grpId="0">
        <p:bldAsOne/>
      </p:bldGraphic>
      <p:bldGraphic spid="14" grpId="1">
        <p:bldAsOne/>
      </p:bldGraphic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Graphic spid="28" grpId="0">
        <p:bldAsOne/>
      </p:bldGraphic>
      <p:bldGraphic spid="28" grpId="1">
        <p:bldAsOne/>
      </p:bldGraphic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Socio-Behavioral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Block Arc 4"/>
          <p:cNvSpPr/>
          <p:nvPr/>
        </p:nvSpPr>
        <p:spPr>
          <a:xfrm rot="11700429">
            <a:off x="1066800" y="1487841"/>
            <a:ext cx="3733800" cy="3657600"/>
          </a:xfrm>
          <a:prstGeom prst="blockArc">
            <a:avLst>
              <a:gd name="adj1" fmla="val 193526"/>
              <a:gd name="adj2" fmla="val 71401"/>
              <a:gd name="adj3" fmla="val 650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152400" y="2209800"/>
            <a:ext cx="1828800" cy="609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D6E3BC"/>
              </a:gs>
            </a:gsLst>
            <a:lin ang="5400000" scaled="1"/>
          </a:gradFill>
          <a:ln w="12700">
            <a:solidFill>
              <a:srgbClr val="C2D69B"/>
            </a:solidFill>
            <a:round/>
            <a:headEnd/>
            <a:tailEnd/>
          </a:ln>
          <a:effectLst>
            <a:outerShdw dist="28398" dir="3806097" algn="ctr" rotWithShape="0">
              <a:srgbClr val="4E6128">
                <a:alpha val="50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dobe Garamond Pro" pitchFamily="18" charset="0"/>
              </a:rPr>
              <a:t>Sensor &amp; Actuator Technologies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3798125" y="2297875"/>
            <a:ext cx="1828800" cy="609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round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dobe Garamond Pro" pitchFamily="18" charset="0"/>
              </a:rPr>
              <a:t>Human Computer Interaction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1981200" y="4876800"/>
            <a:ext cx="1828800" cy="914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dobe Garamond Pro" pitchFamily="18" charset="0"/>
              </a:rPr>
              <a:t>Machine Learning and Pattern Recognition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1978888" y="2381457"/>
            <a:ext cx="1828800" cy="18288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2436088" y="2884837"/>
            <a:ext cx="914400" cy="914400"/>
          </a:xfrm>
          <a:prstGeom prst="ellipse">
            <a:avLst/>
          </a:prstGeom>
          <a:gradFill rotWithShape="0">
            <a:gsLst>
              <a:gs pos="0">
                <a:srgbClr val="B2A1C7"/>
              </a:gs>
              <a:gs pos="50000">
                <a:srgbClr val="E5DFEC"/>
              </a:gs>
              <a:gs pos="100000">
                <a:srgbClr val="B2A1C7"/>
              </a:gs>
            </a:gsLst>
            <a:lin ang="18900000" scaled="1"/>
          </a:gradFill>
          <a:ln w="12700">
            <a:solidFill>
              <a:srgbClr val="B2A1C7"/>
            </a:solidFill>
            <a:round/>
            <a:headEnd/>
            <a:tailEnd/>
          </a:ln>
          <a:effectLst>
            <a:outerShdw dist="28398" dir="3806097" algn="ctr" rotWithShape="0">
              <a:srgbClr val="3F3151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WordArt 7" descr="Social and Behavioral "/>
          <p:cNvSpPr>
            <a:spLocks noChangeArrowheads="1" noChangeShapeType="1" noTextEdit="1"/>
          </p:cNvSpPr>
          <p:nvPr/>
        </p:nvSpPr>
        <p:spPr bwMode="auto">
          <a:xfrm>
            <a:off x="2209800" y="2630841"/>
            <a:ext cx="1371600" cy="1371600"/>
          </a:xfrm>
          <a:prstGeom prst="rect">
            <a:avLst/>
          </a:prstGeom>
        </p:spPr>
        <p:txBody>
          <a:bodyPr spcFirstLastPara="1" wrap="none" numCol="1" fromWordArt="1">
            <a:prstTxWarp prst="textArchUp">
              <a:avLst>
                <a:gd name="adj" fmla="val 5926263"/>
              </a:avLst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200" b="1" kern="10" spc="24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dobe Garamond Pro"/>
              </a:rPr>
              <a:t>Social, Behavioral &amp; Personal Dynamics</a:t>
            </a:r>
            <a:endParaRPr lang="en-US" sz="1200" b="1" kern="10" spc="24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Adobe Garamond Pro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2590800" y="3164241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latin typeface="Adobe Garamond Pro" pitchFamily="18" charset="0"/>
              </a:rPr>
              <a:t> SBC</a:t>
            </a:r>
            <a:endParaRPr lang="en-US" sz="1400" b="1" dirty="0">
              <a:latin typeface="Adobe Garamond Pro" pitchFamily="18" charset="0"/>
            </a:endParaRPr>
          </a:p>
        </p:txBody>
      </p:sp>
      <p:sp>
        <p:nvSpPr>
          <p:cNvPr id="13" name="WordArt 7" descr="Social and Behavioral "/>
          <p:cNvSpPr>
            <a:spLocks noChangeArrowheads="1" noChangeShapeType="1" noTextEdit="1"/>
          </p:cNvSpPr>
          <p:nvPr/>
        </p:nvSpPr>
        <p:spPr bwMode="auto">
          <a:xfrm>
            <a:off x="1372055" y="1601962"/>
            <a:ext cx="3213898" cy="2819400"/>
          </a:xfrm>
          <a:prstGeom prst="rect">
            <a:avLst/>
          </a:prstGeom>
        </p:spPr>
        <p:txBody>
          <a:bodyPr spcFirstLastPara="1" wrap="none" numCol="1" fromWordArt="1">
            <a:prstTxWarp prst="textArchUp">
              <a:avLst>
                <a:gd name="adj" fmla="val 13580498"/>
              </a:avLst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200" b="1" kern="10" spc="24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Adobe Garamond Pro"/>
              </a:rPr>
              <a:t>Design &amp; Engineering</a:t>
            </a:r>
            <a:endParaRPr lang="en-US" sz="1200" b="1" kern="10" spc="24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Adobe Garamond Pro"/>
            </a:endParaRPr>
          </a:p>
        </p:txBody>
      </p:sp>
      <p:sp>
        <p:nvSpPr>
          <p:cNvPr id="14" name="WordArt 7" descr="Social and Behavioral "/>
          <p:cNvSpPr>
            <a:spLocks noChangeArrowheads="1" noChangeShapeType="1" noTextEdit="1"/>
          </p:cNvSpPr>
          <p:nvPr/>
        </p:nvSpPr>
        <p:spPr bwMode="auto">
          <a:xfrm rot="14867157">
            <a:off x="809795" y="3181825"/>
            <a:ext cx="2057508" cy="1117128"/>
          </a:xfrm>
          <a:prstGeom prst="rect">
            <a:avLst/>
          </a:prstGeom>
        </p:spPr>
        <p:txBody>
          <a:bodyPr spcFirstLastPara="1" wrap="none" numCol="1" fromWordArt="1">
            <a:prstTxWarp prst="textArchUp">
              <a:avLst>
                <a:gd name="adj" fmla="val 11657455"/>
              </a:avLst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200" b="1" kern="10" spc="24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Adobe Garamond Pro"/>
              </a:rPr>
              <a:t>Modeling &amp; Simulation</a:t>
            </a:r>
            <a:endParaRPr lang="en-US" sz="1200" b="1" kern="10" spc="24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Adobe Garamond Pro"/>
            </a:endParaRPr>
          </a:p>
        </p:txBody>
      </p:sp>
      <p:sp>
        <p:nvSpPr>
          <p:cNvPr id="15" name="WordArt 7" descr="Social and Behavioral "/>
          <p:cNvSpPr>
            <a:spLocks noChangeArrowheads="1" noChangeShapeType="1" noTextEdit="1"/>
          </p:cNvSpPr>
          <p:nvPr/>
        </p:nvSpPr>
        <p:spPr bwMode="auto">
          <a:xfrm rot="7036381">
            <a:off x="2844311" y="3178206"/>
            <a:ext cx="2145325" cy="1261970"/>
          </a:xfrm>
          <a:prstGeom prst="rect">
            <a:avLst/>
          </a:prstGeom>
        </p:spPr>
        <p:txBody>
          <a:bodyPr spcFirstLastPara="1" wrap="none" numCol="1" fromWordArt="1">
            <a:prstTxWarp prst="textArchUp">
              <a:avLst>
                <a:gd name="adj" fmla="val 12325861"/>
              </a:avLst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200" b="1" kern="10" spc="24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Adobe Garamond Pro"/>
              </a:rPr>
              <a:t>Abstract Interaction</a:t>
            </a:r>
            <a:endParaRPr lang="en-US" sz="1200" b="1" kern="10" spc="24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Adobe Garamond Pro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76400" y="1819779"/>
            <a:ext cx="2528794" cy="1981770"/>
            <a:chOff x="2590800" y="1066230"/>
            <a:chExt cx="2528794" cy="1981770"/>
          </a:xfrm>
        </p:grpSpPr>
        <p:sp>
          <p:nvSpPr>
            <p:cNvPr id="17" name="Arc 16"/>
            <p:cNvSpPr/>
            <p:nvPr/>
          </p:nvSpPr>
          <p:spPr>
            <a:xfrm rot="16200000">
              <a:off x="2864312" y="792718"/>
              <a:ext cx="1981770" cy="2528794"/>
            </a:xfrm>
            <a:prstGeom prst="arc">
              <a:avLst>
                <a:gd name="adj1" fmla="val 18470783"/>
                <a:gd name="adj2" fmla="val 3152693"/>
              </a:avLst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16200000" flipH="1">
              <a:off x="3537526" y="1378530"/>
              <a:ext cx="533400" cy="69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14504861">
            <a:off x="1197555" y="2488477"/>
            <a:ext cx="2528794" cy="1981770"/>
            <a:chOff x="2590800" y="1066230"/>
            <a:chExt cx="2528794" cy="1981770"/>
          </a:xfrm>
        </p:grpSpPr>
        <p:cxnSp>
          <p:nvCxnSpPr>
            <p:cNvPr id="20" name="Straight Arrow Connector 19"/>
            <p:cNvCxnSpPr/>
            <p:nvPr/>
          </p:nvCxnSpPr>
          <p:spPr>
            <a:xfrm rot="7095139" flipV="1">
              <a:off x="3596809" y="1194261"/>
              <a:ext cx="446394" cy="2625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Arc 20"/>
            <p:cNvSpPr/>
            <p:nvPr/>
          </p:nvSpPr>
          <p:spPr>
            <a:xfrm rot="16200000">
              <a:off x="2864312" y="792718"/>
              <a:ext cx="1981770" cy="2528794"/>
            </a:xfrm>
            <a:prstGeom prst="arc">
              <a:avLst>
                <a:gd name="adj1" fmla="val 19561964"/>
                <a:gd name="adj2" fmla="val 2040458"/>
              </a:avLst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 rot="7342853">
            <a:off x="2098452" y="2583808"/>
            <a:ext cx="2528794" cy="1981770"/>
            <a:chOff x="2590800" y="1066230"/>
            <a:chExt cx="2528794" cy="1981770"/>
          </a:xfrm>
        </p:grpSpPr>
        <p:cxnSp>
          <p:nvCxnSpPr>
            <p:cNvPr id="23" name="Straight Arrow Connector 22"/>
            <p:cNvCxnSpPr/>
            <p:nvPr/>
          </p:nvCxnSpPr>
          <p:spPr>
            <a:xfrm rot="3457147">
              <a:off x="3584269" y="1211909"/>
              <a:ext cx="489581" cy="2653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Arc 23"/>
            <p:cNvSpPr/>
            <p:nvPr/>
          </p:nvSpPr>
          <p:spPr>
            <a:xfrm rot="16200000">
              <a:off x="2864312" y="792718"/>
              <a:ext cx="1981770" cy="2528794"/>
            </a:xfrm>
            <a:prstGeom prst="arc">
              <a:avLst>
                <a:gd name="adj1" fmla="val 19460133"/>
                <a:gd name="adj2" fmla="val 1793993"/>
              </a:avLst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5" name="Down Arrow 24"/>
          <p:cNvSpPr/>
          <p:nvPr/>
        </p:nvSpPr>
        <p:spPr>
          <a:xfrm>
            <a:off x="2730500" y="2072041"/>
            <a:ext cx="304800" cy="304800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 rot="14458724">
            <a:off x="1784309" y="3641602"/>
            <a:ext cx="304800" cy="304800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7164283">
            <a:off x="3705868" y="3702034"/>
            <a:ext cx="304800" cy="304800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570089" y="5766709"/>
            <a:ext cx="28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Socio Behavioral Computing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767321" y="1730675"/>
            <a:ext cx="336579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>
                <a:latin typeface="Times" pitchFamily="18" charset="0"/>
                <a:cs typeface="Times" pitchFamily="18" charset="0"/>
              </a:rPr>
              <a:t>Affective Computing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b="1" dirty="0" smtClean="0">
              <a:latin typeface="Times" pitchFamily="18" charset="0"/>
              <a:cs typeface="Times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>
                <a:latin typeface="Times" pitchFamily="18" charset="0"/>
                <a:cs typeface="Times" pitchFamily="18" charset="0"/>
              </a:rPr>
              <a:t>Social Robotics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b="1" dirty="0" smtClean="0">
              <a:latin typeface="Times" pitchFamily="18" charset="0"/>
              <a:cs typeface="Times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>
                <a:latin typeface="Times" pitchFamily="18" charset="0"/>
                <a:cs typeface="Times" pitchFamily="18" charset="0"/>
              </a:rPr>
              <a:t>Human Communication Dynamics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b="1" dirty="0" smtClean="0">
              <a:latin typeface="Times" pitchFamily="18" charset="0"/>
              <a:cs typeface="Times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>
                <a:latin typeface="Times" pitchFamily="18" charset="0"/>
                <a:cs typeface="Times" pitchFamily="18" charset="0"/>
              </a:rPr>
              <a:t>Human Centered Computing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b="1" dirty="0" smtClean="0">
              <a:latin typeface="Times" pitchFamily="18" charset="0"/>
              <a:cs typeface="Times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>
                <a:latin typeface="Times" pitchFamily="18" charset="0"/>
                <a:cs typeface="Times" pitchFamily="18" charset="0"/>
              </a:rPr>
              <a:t>User Behavior Modeling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0" name="Explosion 1 29"/>
          <p:cNvSpPr/>
          <p:nvPr/>
        </p:nvSpPr>
        <p:spPr>
          <a:xfrm>
            <a:off x="5002758" y="2630841"/>
            <a:ext cx="3988841" cy="3320534"/>
          </a:xfrm>
          <a:prstGeom prst="irregularSeal1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Questions?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83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/>
      <p:bldP spid="29" grpId="1" build="allAtOnce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25"/>
          <p:cNvSpPr txBox="1">
            <a:spLocks/>
          </p:cNvSpPr>
          <p:nvPr/>
        </p:nvSpPr>
        <p:spPr>
          <a:xfrm>
            <a:off x="447675" y="209550"/>
            <a:ext cx="8229600" cy="868362"/>
          </a:xfrm>
          <a:prstGeom prst="round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CUbiC</a:t>
            </a:r>
            <a:r>
              <a:rPr lang="en-US" dirty="0" smtClean="0"/>
              <a:t> Success Stories - </a:t>
            </a:r>
            <a:r>
              <a:rPr lang="en-US" dirty="0" err="1" smtClean="0"/>
              <a:t>iCARE</a:t>
            </a:r>
            <a:r>
              <a:rPr lang="en-US" dirty="0" smtClean="0"/>
              <a:t> Reader</a:t>
            </a:r>
            <a:endParaRPr lang="en-US" dirty="0"/>
          </a:p>
        </p:txBody>
      </p:sp>
      <p:pic>
        <p:nvPicPr>
          <p:cNvPr id="7" name="Picture 6" descr="Table top final 20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250681"/>
            <a:ext cx="2286000" cy="304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 descr="Portable reader 200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0401" y="1260475"/>
            <a:ext cx="2379113" cy="30577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9" name="Group 17"/>
          <p:cNvGrpSpPr>
            <a:grpSpLocks/>
          </p:cNvGrpSpPr>
          <p:nvPr/>
        </p:nvGrpSpPr>
        <p:grpSpPr bwMode="auto">
          <a:xfrm>
            <a:off x="6019800" y="1200835"/>
            <a:ext cx="2628900" cy="3107640"/>
            <a:chOff x="1600200" y="30751"/>
            <a:chExt cx="5376741" cy="6338787"/>
          </a:xfrm>
        </p:grpSpPr>
        <p:pic>
          <p:nvPicPr>
            <p:cNvPr id="10" name="Picture 4" descr="DocFromAZ 0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152400"/>
              <a:ext cx="5376741" cy="621713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4009872" y="2209188"/>
              <a:ext cx="457199" cy="457200"/>
            </a:xfrm>
            <a:prstGeom prst="ellips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0604">
                <a:defRPr/>
              </a:pPr>
              <a:endParaRPr lang="en-US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Line 6"/>
            <p:cNvSpPr>
              <a:spLocks noChangeShapeType="1"/>
            </p:cNvSpPr>
            <p:nvPr/>
          </p:nvSpPr>
          <p:spPr bwMode="auto">
            <a:xfrm>
              <a:off x="2308008" y="592780"/>
              <a:ext cx="1629254" cy="171603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defTabSz="910604">
                <a:defRPr/>
              </a:pPr>
              <a:endParaRPr lang="en-US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1717223" y="30751"/>
              <a:ext cx="1597301" cy="659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0604">
                <a:defRPr/>
              </a:pPr>
              <a:r>
                <a:rPr lang="en-US" sz="1500" kern="0" dirty="0">
                  <a:solidFill>
                    <a:sysClr val="windowText" lastClr="000000"/>
                  </a:solidFill>
                  <a:latin typeface="Times New Roman" pitchFamily="18" charset="0"/>
                </a:rPr>
                <a:t>Camera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96875" y="4537083"/>
            <a:ext cx="2667001" cy="1507738"/>
          </a:xfrm>
          <a:prstGeom prst="rect">
            <a:avLst/>
          </a:prstGeom>
          <a:noFill/>
        </p:spPr>
        <p:txBody>
          <a:bodyPr wrap="square" lIns="91050" tIns="45538" rIns="91050" bIns="45538">
            <a:spAutoFit/>
          </a:bodyPr>
          <a:lstStyle/>
          <a:p>
            <a:pPr defTabSz="910604">
              <a:defRPr/>
            </a:pPr>
            <a:r>
              <a:rPr lang="en-US" sz="2000" b="1" kern="0" dirty="0">
                <a:solidFill>
                  <a:srgbClr val="F3A447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</a:rPr>
              <a:t>Phase 1</a:t>
            </a:r>
            <a:endParaRPr lang="en-US" sz="2000" b="1" kern="0" dirty="0">
              <a:solidFill>
                <a:srgbClr val="444D26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defTabSz="910604">
              <a:buFont typeface="Arial" pitchFamily="34" charset="0"/>
              <a:buChar char="•"/>
              <a:defRPr/>
            </a:pPr>
            <a:r>
              <a:rPr lang="en-US" kern="0" dirty="0">
                <a:solidFill>
                  <a:srgbClr val="444D26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  2005</a:t>
            </a:r>
          </a:p>
          <a:p>
            <a:pPr defTabSz="910604">
              <a:buFont typeface="Arial" pitchFamily="34" charset="0"/>
              <a:buChar char="•"/>
              <a:defRPr/>
            </a:pPr>
            <a:r>
              <a:rPr lang="en-US" kern="0" dirty="0">
                <a:solidFill>
                  <a:srgbClr val="444D26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  3 prototypes developed</a:t>
            </a:r>
          </a:p>
          <a:p>
            <a:pPr defTabSz="910604">
              <a:buFont typeface="Arial" pitchFamily="34" charset="0"/>
              <a:buChar char="•"/>
              <a:defRPr/>
            </a:pPr>
            <a:r>
              <a:rPr lang="en-US" kern="0" dirty="0">
                <a:solidFill>
                  <a:srgbClr val="444D26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  Deployed in ASU and            </a:t>
            </a:r>
            <a:r>
              <a:rPr lang="en-US" kern="0" dirty="0" err="1">
                <a:solidFill>
                  <a:srgbClr val="444D26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AzSDB</a:t>
            </a:r>
            <a:endParaRPr lang="en-US" kern="0" dirty="0">
              <a:solidFill>
                <a:srgbClr val="444D26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70287" y="4537083"/>
            <a:ext cx="1828800" cy="1507752"/>
          </a:xfrm>
          <a:prstGeom prst="rect">
            <a:avLst/>
          </a:prstGeom>
          <a:noFill/>
        </p:spPr>
        <p:txBody>
          <a:bodyPr wrap="square" lIns="91050" tIns="45538" rIns="91050" bIns="45538">
            <a:spAutoFit/>
          </a:bodyPr>
          <a:lstStyle/>
          <a:p>
            <a:pPr defTabSz="910604">
              <a:defRPr/>
            </a:pPr>
            <a:r>
              <a:rPr lang="en-US" sz="2000" b="1" kern="0" dirty="0">
                <a:solidFill>
                  <a:srgbClr val="F3A447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</a:rPr>
              <a:t>Phase 2</a:t>
            </a:r>
            <a:endParaRPr lang="en-US" sz="2000" b="1" kern="0" dirty="0">
              <a:solidFill>
                <a:srgbClr val="444D26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defTabSz="910604">
              <a:buFont typeface="Arial" pitchFamily="34" charset="0"/>
              <a:buChar char="•"/>
              <a:defRPr/>
            </a:pPr>
            <a:r>
              <a:rPr lang="en-US" kern="0" dirty="0">
                <a:solidFill>
                  <a:srgbClr val="444D26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  2006</a:t>
            </a:r>
          </a:p>
          <a:p>
            <a:pPr defTabSz="910604">
              <a:buFont typeface="Arial" pitchFamily="34" charset="0"/>
              <a:buChar char="•"/>
              <a:defRPr/>
            </a:pPr>
            <a:r>
              <a:rPr lang="en-US" kern="0" dirty="0">
                <a:solidFill>
                  <a:srgbClr val="444D26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  Personal size</a:t>
            </a:r>
          </a:p>
          <a:p>
            <a:pPr defTabSz="910604">
              <a:buFont typeface="Arial" pitchFamily="34" charset="0"/>
              <a:buChar char="•"/>
              <a:defRPr/>
            </a:pPr>
            <a:r>
              <a:rPr lang="en-US" kern="0" dirty="0">
                <a:solidFill>
                  <a:srgbClr val="444D26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  Customization capabilities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72200" y="4537069"/>
            <a:ext cx="2590800" cy="1507752"/>
          </a:xfrm>
          <a:prstGeom prst="rect">
            <a:avLst/>
          </a:prstGeom>
          <a:noFill/>
        </p:spPr>
        <p:txBody>
          <a:bodyPr lIns="91050" tIns="45538" rIns="91050" bIns="45538">
            <a:spAutoFit/>
          </a:bodyPr>
          <a:lstStyle/>
          <a:p>
            <a:pPr defTabSz="910604">
              <a:defRPr/>
            </a:pPr>
            <a:r>
              <a:rPr lang="en-US" sz="2000" b="1" kern="0" dirty="0">
                <a:solidFill>
                  <a:srgbClr val="F3A447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</a:rPr>
              <a:t>Phase 3</a:t>
            </a:r>
            <a:endParaRPr lang="en-US" sz="2000" b="1" kern="0" dirty="0">
              <a:solidFill>
                <a:srgbClr val="444D26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defTabSz="910604">
              <a:buFont typeface="Arial" pitchFamily="34" charset="0"/>
              <a:buChar char="•"/>
              <a:defRPr/>
            </a:pPr>
            <a:r>
              <a:rPr lang="en-US" kern="0" dirty="0">
                <a:solidFill>
                  <a:srgbClr val="444D26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kern="0" dirty="0" smtClean="0">
                <a:solidFill>
                  <a:srgbClr val="444D26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In development</a:t>
            </a:r>
            <a:endParaRPr lang="en-US" kern="0" dirty="0">
              <a:solidFill>
                <a:srgbClr val="444D26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defTabSz="910604">
              <a:buFont typeface="Arial" pitchFamily="34" charset="0"/>
              <a:buChar char="•"/>
              <a:defRPr/>
            </a:pPr>
            <a:r>
              <a:rPr lang="en-US" kern="0" dirty="0">
                <a:solidFill>
                  <a:srgbClr val="444D26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  Incorporating high resolution digital cameras on the </a:t>
            </a:r>
            <a:r>
              <a:rPr lang="en-US" kern="0" dirty="0" smtClean="0">
                <a:solidFill>
                  <a:srgbClr val="444D26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glasses</a:t>
            </a:r>
            <a:endParaRPr lang="en-US" kern="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Picture 16" descr="I:\CUbiC\Images\CUbiC Logo\CUbiC Logo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8128000" y="6270625"/>
            <a:ext cx="777875" cy="523875"/>
          </a:xfrm>
          <a:prstGeom prst="rect">
            <a:avLst/>
          </a:prstGeom>
          <a:noFill/>
          <a:effectLst/>
        </p:spPr>
      </p:pic>
      <p:pic>
        <p:nvPicPr>
          <p:cNvPr id="18" name="Picture 2" descr="I:\ASU\Logos\lwm1_mg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158750" y="6381750"/>
            <a:ext cx="1081484" cy="384528"/>
          </a:xfrm>
          <a:prstGeom prst="rect">
            <a:avLst/>
          </a:prstGeom>
          <a:noFill/>
          <a:effectLst/>
        </p:spPr>
      </p:pic>
      <p:sp>
        <p:nvSpPr>
          <p:cNvPr id="19" name="TextBox 18"/>
          <p:cNvSpPr txBox="1"/>
          <p:nvPr/>
        </p:nvSpPr>
        <p:spPr>
          <a:xfrm>
            <a:off x="1603375" y="6477000"/>
            <a:ext cx="6127750" cy="250069"/>
          </a:xfrm>
          <a:prstGeom prst="rect">
            <a:avLst/>
          </a:prstGeom>
          <a:noFill/>
        </p:spPr>
        <p:txBody>
          <a:bodyPr wrap="square" lIns="19047" tIns="9523" rIns="19047" bIns="9523" rtlCol="0">
            <a:spAutoFit/>
          </a:bodyPr>
          <a:lstStyle/>
          <a:p>
            <a:pPr algn="ctr"/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CENTER FOR COGNITIVE UBIQUITOUS COMPUTING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96875" y="6286500"/>
            <a:ext cx="81756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22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7675" y="209550"/>
            <a:ext cx="8229600" cy="868362"/>
          </a:xfrm>
        </p:spPr>
        <p:txBody>
          <a:bodyPr/>
          <a:lstStyle/>
          <a:p>
            <a:r>
              <a:rPr lang="en-US" sz="3200" dirty="0" err="1"/>
              <a:t>CUbiC</a:t>
            </a:r>
            <a:r>
              <a:rPr lang="en-US" sz="3200" dirty="0"/>
              <a:t> Success Stories </a:t>
            </a:r>
            <a:r>
              <a:rPr lang="en-US" sz="3200" dirty="0" smtClean="0"/>
              <a:t>- </a:t>
            </a:r>
            <a:r>
              <a:rPr lang="en-US" sz="3000" dirty="0" err="1" smtClean="0"/>
              <a:t>NoteTaker</a:t>
            </a:r>
            <a:endParaRPr lang="en-US" sz="3000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02" y="1981201"/>
            <a:ext cx="3942628" cy="3455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3" y="44599"/>
            <a:ext cx="184679" cy="36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080" tIns="45552" rIns="91080" bIns="4555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3" y="-184020"/>
            <a:ext cx="184679" cy="36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080" tIns="45552" rIns="91080" bIns="4555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57712" y="1981201"/>
            <a:ext cx="3976688" cy="2398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14325" y="1066800"/>
            <a:ext cx="8686800" cy="830997"/>
          </a:xfrm>
          <a:prstGeom prst="rect">
            <a:avLst/>
          </a:prstGeom>
          <a:noFill/>
        </p:spPr>
        <p:txBody>
          <a:bodyPr wrap="square" lIns="91080" tIns="45552" rIns="91080" bIns="45552" rtlCol="0">
            <a:spAutoFit/>
          </a:bodyPr>
          <a:lstStyle/>
          <a:p>
            <a:pPr algn="ctr"/>
            <a:r>
              <a:rPr lang="en-US" sz="2400" b="1" dirty="0"/>
              <a:t>The assistive technology for low vision and legally blind students for taking notes in the classroom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239000" y="4686300"/>
            <a:ext cx="1790700" cy="12192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080" tIns="45552" rIns="91080" bIns="45552" rtlCol="0" anchor="ctr"/>
          <a:lstStyle/>
          <a:p>
            <a:r>
              <a:rPr lang="en-US" dirty="0" smtClean="0"/>
              <a:t>Zoomed video of the lecturer’s presentation in real time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267200" y="4800600"/>
            <a:ext cx="1371600" cy="9906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080" tIns="45552" rIns="91080" bIns="45552" rtlCol="0" anchor="ctr"/>
          <a:lstStyle/>
          <a:p>
            <a:pPr algn="ctr"/>
            <a:r>
              <a:rPr lang="en-US" dirty="0" smtClean="0"/>
              <a:t>Student notes </a:t>
            </a:r>
            <a:r>
              <a:rPr lang="en-US" dirty="0" smtClean="0"/>
              <a:t>with digital ink</a:t>
            </a:r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>
            <a:off x="5094514" y="4096657"/>
            <a:ext cx="304800" cy="68580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080" tIns="45552" rIns="91080" bIns="45552"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8120743" y="3390900"/>
            <a:ext cx="304800" cy="129540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080" tIns="45552" rIns="91080" bIns="45552" rtlCol="0" anchor="ctr"/>
          <a:lstStyle/>
          <a:p>
            <a:pPr algn="ctr"/>
            <a:endParaRPr lang="en-US"/>
          </a:p>
        </p:txBody>
      </p:sp>
      <p:pic>
        <p:nvPicPr>
          <p:cNvPr id="17" name="Picture 16" descr="I:\CUbiC\Images\CUbiC Logo\CUbiC 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8128000" y="6270625"/>
            <a:ext cx="777875" cy="523875"/>
          </a:xfrm>
          <a:prstGeom prst="rect">
            <a:avLst/>
          </a:prstGeom>
          <a:noFill/>
          <a:effectLst/>
        </p:spPr>
      </p:pic>
      <p:pic>
        <p:nvPicPr>
          <p:cNvPr id="18" name="Picture 2" descr="I:\ASU\Logos\lwm1_mg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158750" y="6381750"/>
            <a:ext cx="1081484" cy="384528"/>
          </a:xfrm>
          <a:prstGeom prst="rect">
            <a:avLst/>
          </a:prstGeom>
          <a:noFill/>
          <a:effectLst/>
        </p:spPr>
      </p:pic>
      <p:sp>
        <p:nvSpPr>
          <p:cNvPr id="19" name="TextBox 18"/>
          <p:cNvSpPr txBox="1"/>
          <p:nvPr/>
        </p:nvSpPr>
        <p:spPr>
          <a:xfrm>
            <a:off x="1603375" y="6477000"/>
            <a:ext cx="6127750" cy="250069"/>
          </a:xfrm>
          <a:prstGeom prst="rect">
            <a:avLst/>
          </a:prstGeom>
          <a:noFill/>
        </p:spPr>
        <p:txBody>
          <a:bodyPr wrap="square" lIns="19047" tIns="9523" rIns="19047" bIns="9523" rtlCol="0">
            <a:spAutoFit/>
          </a:bodyPr>
          <a:lstStyle/>
          <a:p>
            <a:pPr algn="ctr"/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CENTER FOR COGNITIVE UBIQUITOUS COMPUTING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96875" y="6286500"/>
            <a:ext cx="81756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5867400" y="4782457"/>
            <a:ext cx="1066800" cy="112304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080" tIns="45552" rIns="91080" bIns="45552" rtlCol="0" anchor="ctr"/>
          <a:lstStyle/>
          <a:p>
            <a:r>
              <a:rPr lang="en-US" dirty="0" smtClean="0"/>
              <a:t>Multi Touch Camera Control</a:t>
            </a:r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 rot="2234621">
            <a:off x="6583513" y="3915097"/>
            <a:ext cx="266184" cy="929633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080" tIns="45552" rIns="91080" bIns="45552"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73075" y="5562600"/>
            <a:ext cx="3260725" cy="6096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Winner of 2010 MS Imagine Cup Award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15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Shopping Assistance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DataFlow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1219200"/>
            <a:ext cx="2996039" cy="4841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" descr="D:\Proposals\CES proposal\blk.bmp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811" y="3581400"/>
            <a:ext cx="3715989" cy="25558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 descr="RFID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0736" y="1219200"/>
            <a:ext cx="2284712" cy="225425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104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Assistance - Origin </a:t>
            </a:r>
            <a:r>
              <a:rPr lang="en-US" dirty="0" smtClean="0"/>
              <a:t>of the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818" y="1219200"/>
            <a:ext cx="3790950" cy="2323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0" y="3560865"/>
            <a:ext cx="4628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Dr. Terri </a:t>
            </a:r>
            <a:r>
              <a:rPr lang="en-US" sz="1400" dirty="0" err="1" smtClean="0"/>
              <a:t>Hedgpeth</a:t>
            </a:r>
            <a:r>
              <a:rPr lang="en-US" sz="1400" dirty="0" smtClean="0"/>
              <a:t> – Director, Disability Resource Center, ASU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457200" y="3962400"/>
            <a:ext cx="8077200" cy="2057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Focus Group Study of Individuals who are Blind: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“It would be nice to walk into a room and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immediately get to know who are all </a:t>
            </a:r>
            <a:r>
              <a:rPr lang="en-US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in front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of me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before they start a conversation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”.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“It would be great to walk into a bar and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identify </a:t>
            </a:r>
            <a:r>
              <a:rPr lang="en-US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 friend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”.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4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9225" y="1388176"/>
            <a:ext cx="227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" pitchFamily="18" charset="0"/>
                <a:cs typeface="Times" pitchFamily="18" charset="0"/>
              </a:rPr>
              <a:t>Enactor 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(Encoding) 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32" name="Picture 31" descr="149646-01_header_opt.jp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2047825" y="1804432"/>
            <a:ext cx="1752600" cy="290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491708" y="1371600"/>
            <a:ext cx="266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" pitchFamily="18" charset="0"/>
                <a:cs typeface="Times" pitchFamily="18" charset="0"/>
              </a:rPr>
              <a:t>Recipient  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(Decoding) 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33" name="Picture 32" descr="149646-01_header_opt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4830504" y="1804432"/>
            <a:ext cx="1981215" cy="290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651" y="228600"/>
            <a:ext cx="8229600" cy="868362"/>
          </a:xfrm>
        </p:spPr>
        <p:txBody>
          <a:bodyPr/>
          <a:lstStyle/>
          <a:p>
            <a:r>
              <a:rPr lang="en-US" dirty="0" smtClean="0"/>
              <a:t>Interpersonal Social Interactions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30423" y="60960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81401" y="5565098"/>
            <a:ext cx="7848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N. </a:t>
            </a:r>
            <a:r>
              <a:rPr lang="en-US" sz="1100" dirty="0" err="1" smtClean="0"/>
              <a:t>Ambady</a:t>
            </a:r>
            <a:r>
              <a:rPr lang="en-US" sz="1100" dirty="0" smtClean="0"/>
              <a:t> and R. Rosenthal, “Thin slices of expressive behavior as predictors of interpersonal consequences: A meta-analysis.,” </a:t>
            </a:r>
            <a:r>
              <a:rPr lang="en-US" sz="1100" i="1" dirty="0" smtClean="0"/>
              <a:t>Psychological Bulletin. Vol. 111(2)</a:t>
            </a:r>
            <a:r>
              <a:rPr lang="en-US" sz="1100" dirty="0" smtClean="0"/>
              <a:t>, vol. 111, Mar. 1992, pp. 256-274.  </a:t>
            </a:r>
            <a:endParaRPr lang="en-US" sz="1100" dirty="0"/>
          </a:p>
        </p:txBody>
      </p:sp>
      <p:sp>
        <p:nvSpPr>
          <p:cNvPr id="16" name="Rectangle 15"/>
          <p:cNvSpPr/>
          <p:nvPr/>
        </p:nvSpPr>
        <p:spPr>
          <a:xfrm>
            <a:off x="4069191" y="2361674"/>
            <a:ext cx="876300" cy="847072"/>
          </a:xfrm>
          <a:prstGeom prst="rect">
            <a:avLst/>
          </a:prstGeom>
          <a:blipFill dpi="0" rotWithShape="1">
            <a:blip r:embed="rId4" cstate="screen">
              <a:alphaModFix amt="4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Body</a:t>
            </a:r>
            <a:endParaRPr lang="en-US" sz="2400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34901" y="3307806"/>
            <a:ext cx="914400" cy="753128"/>
          </a:xfrm>
          <a:prstGeom prst="rect">
            <a:avLst/>
          </a:prstGeom>
          <a:blipFill dpi="0" rotWithShape="1">
            <a:blip r:embed="rId5" cstate="screen">
              <a:alphaModFix amt="4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Voice</a:t>
            </a:r>
            <a:endParaRPr lang="en-US" sz="2400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6801" y="4153626"/>
            <a:ext cx="990600" cy="859808"/>
          </a:xfrm>
          <a:prstGeom prst="rect">
            <a:avLst/>
          </a:prstGeom>
          <a:blipFill dpi="0" rotWithShape="1">
            <a:blip r:embed="rId6" cstate="screen">
              <a:alphaModFix amt="4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Speech</a:t>
            </a:r>
            <a:endParaRPr lang="en-US" sz="2200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061571" y="1556266"/>
            <a:ext cx="891540" cy="800100"/>
          </a:xfrm>
          <a:prstGeom prst="rect">
            <a:avLst/>
          </a:prstGeom>
          <a:blipFill dpi="0" rotWithShape="1">
            <a:blip r:embed="rId7" cstate="screen">
              <a:alphaModFix amt="4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Face</a:t>
            </a:r>
            <a:endParaRPr lang="en-US" sz="3200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4038600" y="1383136"/>
            <a:ext cx="1996749" cy="1828800"/>
            <a:chOff x="4051577" y="5791200"/>
            <a:chExt cx="1996749" cy="1828800"/>
          </a:xfrm>
        </p:grpSpPr>
        <p:sp>
          <p:nvSpPr>
            <p:cNvPr id="7" name="Rectangle 6"/>
            <p:cNvSpPr/>
            <p:nvPr/>
          </p:nvSpPr>
          <p:spPr>
            <a:xfrm>
              <a:off x="4051577" y="5791200"/>
              <a:ext cx="1524000" cy="914400"/>
            </a:xfrm>
            <a:prstGeom prst="rect">
              <a:avLst/>
            </a:prstGeom>
            <a:solidFill>
              <a:srgbClr val="92D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51577" y="6705600"/>
              <a:ext cx="1524000" cy="914400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5087337" y="6152827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27%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 rot="5400000">
              <a:off x="5087337" y="696524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19%</a:t>
              </a:r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051577" y="5791200"/>
              <a:ext cx="1981200" cy="1828800"/>
            </a:xfrm>
            <a:prstGeom prst="roundRect">
              <a:avLst>
                <a:gd name="adj" fmla="val 4167"/>
              </a:avLst>
            </a:prstGeom>
            <a:noFill/>
            <a:ln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651777" y="5791200"/>
              <a:ext cx="396548" cy="18288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 rot="5400000">
              <a:off x="5476887" y="6549913"/>
              <a:ext cx="773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" pitchFamily="18" charset="0"/>
                  <a:cs typeface="Times" pitchFamily="18" charset="0"/>
                </a:rPr>
                <a:t>Visual</a:t>
              </a:r>
              <a:endParaRPr lang="en-US" dirty="0">
                <a:solidFill>
                  <a:schemeClr val="bg1"/>
                </a:solidFill>
                <a:latin typeface="Times" pitchFamily="18" charset="0"/>
                <a:cs typeface="Times" pitchFamily="18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038600" y="3288136"/>
            <a:ext cx="1996748" cy="1701609"/>
            <a:chOff x="4051577" y="7670993"/>
            <a:chExt cx="1996748" cy="1701609"/>
          </a:xfrm>
        </p:grpSpPr>
        <p:sp>
          <p:nvSpPr>
            <p:cNvPr id="5" name="Rectangle 4"/>
            <p:cNvSpPr/>
            <p:nvPr/>
          </p:nvSpPr>
          <p:spPr>
            <a:xfrm>
              <a:off x="4051577" y="8458200"/>
              <a:ext cx="1600200" cy="914400"/>
            </a:xfrm>
            <a:prstGeom prst="rect">
              <a:avLst/>
            </a:prstGeom>
            <a:solidFill>
              <a:srgbClr val="FF0000">
                <a:alpha val="1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114800" y="7670993"/>
              <a:ext cx="1524000" cy="838200"/>
            </a:xfrm>
            <a:prstGeom prst="rect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 rot="5400000">
              <a:off x="5087337" y="7905427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18%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 rot="5400000">
              <a:off x="5087337" y="8724567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  <a:r>
                <a:rPr lang="en-US" dirty="0" smtClean="0"/>
                <a:t>5%</a:t>
              </a:r>
              <a:endParaRPr lang="en-US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051577" y="7673340"/>
              <a:ext cx="1988820" cy="1699260"/>
            </a:xfrm>
            <a:prstGeom prst="roundRect">
              <a:avLst>
                <a:gd name="adj" fmla="val 4167"/>
              </a:avLst>
            </a:prstGeom>
            <a:noFill/>
            <a:ln>
              <a:solidFill>
                <a:srgbClr val="06A5B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651777" y="7674594"/>
              <a:ext cx="396548" cy="1698008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 rot="5400000">
              <a:off x="5471120" y="8349608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" pitchFamily="18" charset="0"/>
                  <a:cs typeface="Times" pitchFamily="18" charset="0"/>
                </a:rPr>
                <a:t>Audio</a:t>
              </a:r>
              <a:endParaRPr lang="en-US" dirty="0">
                <a:solidFill>
                  <a:schemeClr val="bg1"/>
                </a:solidFill>
                <a:latin typeface="Times" pitchFamily="18" charset="0"/>
                <a:cs typeface="Times" pitchFamily="18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70922" y="1404020"/>
            <a:ext cx="785169" cy="3598868"/>
            <a:chOff x="3170922" y="1544884"/>
            <a:chExt cx="785169" cy="3598868"/>
          </a:xfrm>
        </p:grpSpPr>
        <p:sp>
          <p:nvSpPr>
            <p:cNvPr id="37" name="Rectangle 36"/>
            <p:cNvSpPr/>
            <p:nvPr/>
          </p:nvSpPr>
          <p:spPr>
            <a:xfrm>
              <a:off x="3170922" y="4219828"/>
              <a:ext cx="396548" cy="923924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170922" y="1544884"/>
              <a:ext cx="396548" cy="2667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2944418" y="4522517"/>
              <a:ext cx="838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" pitchFamily="18" charset="0"/>
                  <a:cs typeface="Times" pitchFamily="18" charset="0"/>
                </a:rPr>
                <a:t>Verbal</a:t>
              </a:r>
              <a:endParaRPr lang="en-US" dirty="0">
                <a:solidFill>
                  <a:schemeClr val="bg1"/>
                </a:solidFill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2745399" y="2647100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" pitchFamily="18" charset="0"/>
                  <a:cs typeface="Times" pitchFamily="18" charset="0"/>
                </a:rPr>
                <a:t>Non-verbal</a:t>
              </a:r>
              <a:endParaRPr lang="en-US" dirty="0">
                <a:solidFill>
                  <a:schemeClr val="bg1"/>
                </a:solidFill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16200000">
              <a:off x="3479518" y="267002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65%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3465870" y="4514440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  <a:r>
                <a:rPr lang="en-US" dirty="0" smtClean="0"/>
                <a:t>5%</a:t>
              </a:r>
              <a:endParaRPr lang="en-US" dirty="0"/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3178851" y="5087136"/>
            <a:ext cx="2856498" cy="4108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Social Touch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7010400" y="3533086"/>
            <a:ext cx="1981200" cy="1402766"/>
          </a:xfrm>
          <a:prstGeom prst="wedgeEllipseCallout">
            <a:avLst>
              <a:gd name="adj1" fmla="val -96298"/>
              <a:gd name="adj2" fmla="val 6800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role does touch play?</a:t>
            </a:r>
            <a:endParaRPr lang="en-US" dirty="0"/>
          </a:p>
        </p:txBody>
      </p:sp>
      <p:pic>
        <p:nvPicPr>
          <p:cNvPr id="45" name="Picture 44" descr="Communication model.bmp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48510" y="1323286"/>
            <a:ext cx="5410200" cy="441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147E-6 L -0.18142 0.00578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80" y="27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01874E-6 L -0.18333 -3.01874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98011E-6 L 0.22135 -0.0030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59" y="-16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01874E-6 L 0.23368 0.0020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4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-0.31198 0.0625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08" y="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34" grpId="0"/>
      <p:bldP spid="16" grpId="0" animBg="1"/>
      <p:bldP spid="17" grpId="0" animBg="1"/>
      <p:bldP spid="18" grpId="0" animBg="1"/>
      <p:bldP spid="25" grpId="0" animBg="1"/>
      <p:bldP spid="3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Socio-Behavior Example – Hand Shake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102100" y="3400425"/>
            <a:ext cx="1066800" cy="10668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962400" y="3590925"/>
            <a:ext cx="1371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1600" dirty="0">
                <a:latin typeface="Times" pitchFamily="18" charset="0"/>
                <a:cs typeface="Times" pitchFamily="18" charset="0"/>
              </a:rPr>
              <a:t>Social Interactions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286000" y="2790825"/>
            <a:ext cx="1295400" cy="7620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Times" pitchFamily="18" charset="0"/>
                <a:cs typeface="Times" pitchFamily="18" charset="0"/>
              </a:rPr>
              <a:t>Sensory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86000" y="4314825"/>
            <a:ext cx="1295400" cy="7620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Times" pitchFamily="18" charset="0"/>
                <a:cs typeface="Times" pitchFamily="18" charset="0"/>
              </a:rPr>
              <a:t>Perceptual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715000" y="2790825"/>
            <a:ext cx="1295400" cy="7620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Times" pitchFamily="18" charset="0"/>
                <a:cs typeface="Times" pitchFamily="18" charset="0"/>
              </a:rPr>
              <a:t>Cognitive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638800" y="4314825"/>
            <a:ext cx="1295400" cy="7620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Times" pitchFamily="18" charset="0"/>
                <a:cs typeface="Times" pitchFamily="18" charset="0"/>
              </a:rPr>
              <a:t>Motor</a:t>
            </a:r>
          </a:p>
        </p:txBody>
      </p:sp>
      <p:sp>
        <p:nvSpPr>
          <p:cNvPr id="11" name="Right Arrow 10"/>
          <p:cNvSpPr/>
          <p:nvPr/>
        </p:nvSpPr>
        <p:spPr>
          <a:xfrm rot="2262724">
            <a:off x="3643313" y="3387725"/>
            <a:ext cx="533400" cy="2286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9337276" flipH="1">
            <a:off x="5119688" y="3387725"/>
            <a:ext cx="533400" cy="2286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2262724" flipH="1" flipV="1">
            <a:off x="5043488" y="4378325"/>
            <a:ext cx="533400" cy="2286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9337276" flipV="1">
            <a:off x="3671888" y="4302125"/>
            <a:ext cx="533400" cy="2286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264" y="1138237"/>
            <a:ext cx="1362075" cy="1019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240670" y="2144712"/>
            <a:ext cx="1211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latin typeface="Times" pitchFamily="18" charset="0"/>
                <a:cs typeface="Times" pitchFamily="18" charset="0"/>
              </a:rPr>
              <a:t>Handshake</a:t>
            </a:r>
          </a:p>
        </p:txBody>
      </p:sp>
      <p:grpSp>
        <p:nvGrpSpPr>
          <p:cNvPr id="17" name="Group 23"/>
          <p:cNvGrpSpPr>
            <a:grpSpLocks/>
          </p:cNvGrpSpPr>
          <p:nvPr/>
        </p:nvGrpSpPr>
        <p:grpSpPr bwMode="auto">
          <a:xfrm>
            <a:off x="3263900" y="2987675"/>
            <a:ext cx="2743200" cy="1219200"/>
            <a:chOff x="2819400" y="3657600"/>
            <a:chExt cx="2971800" cy="1447800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3657600"/>
              <a:ext cx="685800" cy="1447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200" y="3657600"/>
              <a:ext cx="7620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3428206" y="4228803"/>
              <a:ext cx="1754187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33400" y="2590800"/>
            <a:ext cx="20249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Step 1: Eye </a:t>
            </a:r>
            <a:r>
              <a:rPr lang="en-US" dirty="0">
                <a:latin typeface="Times" pitchFamily="18" charset="0"/>
                <a:cs typeface="Times" pitchFamily="18" charset="0"/>
              </a:rPr>
              <a:t>Contact</a:t>
            </a:r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088" y="3016002"/>
            <a:ext cx="1905000" cy="1096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286500" y="2642803"/>
            <a:ext cx="26631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Step 3: Move (Proxemics</a:t>
            </a:r>
            <a:r>
              <a:rPr lang="en-US" dirty="0">
                <a:latin typeface="Times" pitchFamily="18" charset="0"/>
                <a:cs typeface="Times" pitchFamily="18" charset="0"/>
              </a:rPr>
              <a:t>)</a:t>
            </a: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" y="2987675"/>
            <a:ext cx="1828800" cy="102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527554" y="2629627"/>
            <a:ext cx="24160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Step 2: Intent </a:t>
            </a:r>
            <a:r>
              <a:rPr lang="en-US" dirty="0">
                <a:latin typeface="Times" pitchFamily="18" charset="0"/>
                <a:cs typeface="Times" pitchFamily="18" charset="0"/>
              </a:rPr>
              <a:t>to interact</a:t>
            </a:r>
          </a:p>
        </p:txBody>
      </p: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4716745"/>
            <a:ext cx="990600" cy="1084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238619" y="4376854"/>
            <a:ext cx="20505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Step 4: Shake </a:t>
            </a:r>
            <a:r>
              <a:rPr lang="en-US" dirty="0">
                <a:latin typeface="Times" pitchFamily="18" charset="0"/>
                <a:cs typeface="Times" pitchFamily="18" charset="0"/>
              </a:rPr>
              <a:t>hands</a:t>
            </a:r>
          </a:p>
        </p:txBody>
      </p:sp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32" y="4685584"/>
            <a:ext cx="725488" cy="1337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4846301" y="4336962"/>
            <a:ext cx="29354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Step 5: Conversation </a:t>
            </a:r>
            <a:r>
              <a:rPr lang="en-US" dirty="0">
                <a:latin typeface="Times" pitchFamily="18" charset="0"/>
                <a:cs typeface="Times" pitchFamily="18" charset="0"/>
              </a:rPr>
              <a:t>distance</a:t>
            </a:r>
          </a:p>
        </p:txBody>
      </p:sp>
    </p:spTree>
    <p:extLst>
      <p:ext uri="{BB962C8B-B14F-4D97-AF65-F5344CB8AC3E}">
        <p14:creationId xmlns:p14="http://schemas.microsoft.com/office/powerpoint/2010/main" val="380449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1"/>
      <p:bldP spid="21" grpId="0"/>
      <p:bldP spid="23" grpId="0"/>
      <p:bldP spid="25" grpId="0"/>
      <p:bldP spid="27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9547"/>
            <a:ext cx="8229600" cy="868362"/>
          </a:xfrm>
        </p:spPr>
        <p:txBody>
          <a:bodyPr/>
          <a:lstStyle/>
          <a:p>
            <a:r>
              <a:rPr lang="en-US" dirty="0" smtClean="0"/>
              <a:t>Social Interactions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Can 4"/>
          <p:cNvSpPr/>
          <p:nvPr/>
        </p:nvSpPr>
        <p:spPr>
          <a:xfrm rot="15125392" flipH="1">
            <a:off x="5404792" y="1189339"/>
            <a:ext cx="914400" cy="1454887"/>
          </a:xfrm>
          <a:prstGeom prst="can">
            <a:avLst>
              <a:gd name="adj" fmla="val 4597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15125392" flipH="1">
            <a:off x="5585158" y="1740480"/>
            <a:ext cx="914400" cy="1454887"/>
          </a:xfrm>
          <a:prstGeom prst="can">
            <a:avLst>
              <a:gd name="adj" fmla="val 4597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15125392" flipH="1">
            <a:off x="5657766" y="1336119"/>
            <a:ext cx="803338" cy="1454887"/>
          </a:xfrm>
          <a:prstGeom prst="can">
            <a:avLst>
              <a:gd name="adj" fmla="val 459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 flipH="1">
            <a:off x="2743200" y="1450275"/>
            <a:ext cx="35814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Arc 8"/>
          <p:cNvSpPr/>
          <p:nvPr/>
        </p:nvSpPr>
        <p:spPr>
          <a:xfrm rot="15335635" flipH="1">
            <a:off x="5250593" y="1996986"/>
            <a:ext cx="578352" cy="396916"/>
          </a:xfrm>
          <a:prstGeom prst="arc">
            <a:avLst>
              <a:gd name="adj1" fmla="val 14084574"/>
              <a:gd name="adj2" fmla="val 16763430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/>
          <p:cNvSpPr/>
          <p:nvPr/>
        </p:nvSpPr>
        <p:spPr>
          <a:xfrm rot="15155751">
            <a:off x="2961513" y="1580403"/>
            <a:ext cx="914400" cy="2137348"/>
          </a:xfrm>
          <a:prstGeom prst="can">
            <a:avLst>
              <a:gd name="adj" fmla="val 45973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48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15155751">
            <a:off x="3218079" y="2131544"/>
            <a:ext cx="914400" cy="2137348"/>
          </a:xfrm>
          <a:prstGeom prst="can">
            <a:avLst>
              <a:gd name="adj" fmla="val 45973"/>
            </a:avLst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 rot="15155751">
            <a:off x="3262312" y="1706832"/>
            <a:ext cx="846302" cy="2137349"/>
          </a:xfrm>
          <a:prstGeom prst="can">
            <a:avLst>
              <a:gd name="adj" fmla="val 45973"/>
            </a:avLst>
          </a:prstGeom>
          <a:gradFill>
            <a:gsLst>
              <a:gs pos="0">
                <a:schemeClr val="accent3">
                  <a:tint val="50000"/>
                  <a:satMod val="300000"/>
                  <a:alpha val="67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/>
        </p:nvSpPr>
        <p:spPr>
          <a:xfrm rot="5089285">
            <a:off x="2166757" y="2709482"/>
            <a:ext cx="828604" cy="396916"/>
          </a:xfrm>
          <a:prstGeom prst="arc">
            <a:avLst>
              <a:gd name="adj1" fmla="val 12203339"/>
              <a:gd name="adj2" fmla="val 131112"/>
            </a:avLst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3187615">
            <a:off x="2538034" y="3132265"/>
            <a:ext cx="579128" cy="365745"/>
          </a:xfrm>
          <a:prstGeom prst="arc">
            <a:avLst>
              <a:gd name="adj1" fmla="val 10802142"/>
              <a:gd name="adj2" fmla="val 19712495"/>
            </a:avLst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 rot="14945508">
            <a:off x="2559704" y="2837003"/>
            <a:ext cx="578352" cy="396916"/>
          </a:xfrm>
          <a:prstGeom prst="arc">
            <a:avLst>
              <a:gd name="adj1" fmla="val 14084574"/>
              <a:gd name="adj2" fmla="val 16763430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650538" y="3040667"/>
            <a:ext cx="127793" cy="177006"/>
          </a:xfrm>
          <a:custGeom>
            <a:avLst/>
            <a:gdLst>
              <a:gd name="connsiteX0" fmla="*/ 77787 w 127793"/>
              <a:gd name="connsiteY0" fmla="*/ 173831 h 177006"/>
              <a:gd name="connsiteX1" fmla="*/ 6350 w 127793"/>
              <a:gd name="connsiteY1" fmla="*/ 40481 h 177006"/>
              <a:gd name="connsiteX2" fmla="*/ 115887 w 127793"/>
              <a:gd name="connsiteY2" fmla="*/ 21431 h 177006"/>
              <a:gd name="connsiteX3" fmla="*/ 77787 w 127793"/>
              <a:gd name="connsiteY3" fmla="*/ 173831 h 17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93" h="177006">
                <a:moveTo>
                  <a:pt x="77787" y="173831"/>
                </a:moveTo>
                <a:cubicBezTo>
                  <a:pt x="59531" y="177006"/>
                  <a:pt x="0" y="65881"/>
                  <a:pt x="6350" y="40481"/>
                </a:cubicBezTo>
                <a:cubicBezTo>
                  <a:pt x="12700" y="15081"/>
                  <a:pt x="103981" y="0"/>
                  <a:pt x="115887" y="21431"/>
                </a:cubicBezTo>
                <a:cubicBezTo>
                  <a:pt x="127793" y="42862"/>
                  <a:pt x="96043" y="170656"/>
                  <a:pt x="77787" y="173831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20540464">
            <a:off x="3224980" y="3167960"/>
            <a:ext cx="1334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Social Touch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20565735">
            <a:off x="3124200" y="2517075"/>
            <a:ext cx="1243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Social Sight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20583507">
            <a:off x="2592150" y="2116334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Social Hearing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20298290">
            <a:off x="1335286" y="4017625"/>
            <a:ext cx="157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Social Stimulation</a:t>
            </a:r>
            <a:endParaRPr lang="en-US" dirty="0"/>
          </a:p>
        </p:txBody>
      </p:sp>
      <p:sp>
        <p:nvSpPr>
          <p:cNvPr id="21" name="Bent Arrow 20"/>
          <p:cNvSpPr/>
          <p:nvPr/>
        </p:nvSpPr>
        <p:spPr>
          <a:xfrm rot="20346500">
            <a:off x="1735793" y="3255899"/>
            <a:ext cx="762000" cy="7620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20298290">
            <a:off x="6930387" y="2031508"/>
            <a:ext cx="157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Social Reciprocation</a:t>
            </a:r>
            <a:endParaRPr lang="en-US" dirty="0"/>
          </a:p>
        </p:txBody>
      </p:sp>
      <p:sp>
        <p:nvSpPr>
          <p:cNvPr id="23" name="Bent Arrow 22"/>
          <p:cNvSpPr/>
          <p:nvPr/>
        </p:nvSpPr>
        <p:spPr>
          <a:xfrm rot="4014705">
            <a:off x="6900691" y="1492967"/>
            <a:ext cx="762000" cy="7620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20367489">
            <a:off x="5682956" y="1343254"/>
            <a:ext cx="60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430149">
            <a:off x="6040517" y="1697613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Body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20605952">
            <a:off x="6173370" y="2344599"/>
            <a:ext cx="694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Voice</a:t>
            </a: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524966">
            <a:off x="4352331" y="2017561"/>
            <a:ext cx="457200" cy="1524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20508280">
            <a:off x="4511974" y="2473297"/>
            <a:ext cx="304800" cy="1524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18115878">
            <a:off x="4729156" y="2773572"/>
            <a:ext cx="381000" cy="1524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8013041">
            <a:off x="5477315" y="1702749"/>
            <a:ext cx="335505" cy="18089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0508280">
            <a:off x="5807373" y="2027453"/>
            <a:ext cx="304800" cy="1524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482461">
            <a:off x="5881810" y="2437325"/>
            <a:ext cx="381000" cy="1524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20765919">
            <a:off x="4778330" y="1908534"/>
            <a:ext cx="1147533" cy="832068"/>
          </a:xfrm>
          <a:prstGeom prst="ellipse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 rot="20459583">
            <a:off x="4769791" y="1983483"/>
            <a:ext cx="1142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Social Cognition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05000" y="5257800"/>
            <a:ext cx="5638800" cy="609600"/>
            <a:chOff x="1905000" y="5257800"/>
            <a:chExt cx="5638800" cy="609600"/>
          </a:xfrm>
        </p:grpSpPr>
        <p:sp>
          <p:nvSpPr>
            <p:cNvPr id="35" name="Right Arrow 34"/>
            <p:cNvSpPr/>
            <p:nvPr/>
          </p:nvSpPr>
          <p:spPr>
            <a:xfrm>
              <a:off x="1905000" y="5336475"/>
              <a:ext cx="5638800" cy="457200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057400" y="5257800"/>
              <a:ext cx="1554480" cy="6096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Social Stimulation</a:t>
              </a:r>
              <a:endParaRPr lang="en-US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3810000" y="5257800"/>
              <a:ext cx="1554480" cy="6096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Social Cognition</a:t>
              </a:r>
              <a:endParaRPr lang="en-US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5562600" y="5257800"/>
              <a:ext cx="1554480" cy="6096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Social Reciprocation</a:t>
              </a:r>
              <a:endParaRPr lang="en-US" dirty="0"/>
            </a:p>
          </p:txBody>
        </p:sp>
      </p:grpSp>
      <p:cxnSp>
        <p:nvCxnSpPr>
          <p:cNvPr id="43" name="Straight Connector 42"/>
          <p:cNvCxnSpPr/>
          <p:nvPr/>
        </p:nvCxnSpPr>
        <p:spPr>
          <a:xfrm>
            <a:off x="2773280" y="609600"/>
            <a:ext cx="3649402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le 1"/>
          <p:cNvSpPr txBox="1">
            <a:spLocks/>
          </p:cNvSpPr>
          <p:nvPr/>
        </p:nvSpPr>
        <p:spPr>
          <a:xfrm>
            <a:off x="460415" y="216544"/>
            <a:ext cx="8229600" cy="868362"/>
          </a:xfrm>
          <a:prstGeom prst="round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Social Situational Awareness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 animBg="1"/>
      <p:bldP spid="22" grpId="0"/>
      <p:bldP spid="23" grpId="0" animBg="1"/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5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Enriching the Lives of Individuals &amp;#x0D;&amp;#x0A;with Disabilities through &amp;#x0D;&amp;#x0A;Human-Centered Multimedia Computing &amp;quot;&quot;/&gt;&lt;property id=&quot;20307&quot; value=&quot;258&quot;/&gt;&lt;/object&gt;&lt;object type=&quot;3&quot; unique_id=&quot;10005&quot;&gt;&lt;property id=&quot;20148&quot; value=&quot;5&quot;/&gt;&lt;property id=&quot;20300&quot; value=&quot;Slide 2 - &amp;quot;Human-Centered Multimedia Computing: What is it?&amp;quot;&quot;/&gt;&lt;property id=&quot;20307&quot; value=&quot;293&quot;/&gt;&lt;/object&gt;&lt;object type=&quot;3&quot; unique_id=&quot;10006&quot;&gt;&lt;property id=&quot;20148&quot; value=&quot;5&quot;/&gt;&lt;property id=&quot;20300&quot; value=&quot;Slide 3 - &amp;quot;“Human-Centeredness”&amp;quot;&quot;/&gt;&lt;property id=&quot;20307&quot; value=&quot;294&quot;/&gt;&lt;/object&gt;&lt;object type=&quot;3&quot; unique_id=&quot;10007&quot;&gt;&lt;property id=&quot;20148&quot; value=&quot;5&quot;/&gt;&lt;property id=&quot;20300&quot; value=&quot;Slide 4 - &amp;quot;Human-Centeredness: Our Approach&amp;quot;&quot;/&gt;&lt;property id=&quot;20307&quot; value=&quot;297&quot;/&gt;&lt;/object&gt;&lt;object type=&quot;3&quot; unique_id=&quot;10008&quot;&gt;&lt;property id=&quot;20148&quot; value=&quot;5&quot;/&gt;&lt;property id=&quot;20300&quot; value=&quot;Slide 5 - &amp;quot;Disability: Understanding the Term&amp;quot;&quot;/&gt;&lt;property id=&quot;20307&quot; value=&quot;298&quot;/&gt;&lt;/object&gt;&lt;object type=&quot;3&quot; unique_id=&quot;10009&quot;&gt;&lt;property id=&quot;20148&quot; value=&quot;5&quot;/&gt;&lt;property id=&quot;20300&quot; value=&quot;Slide 6 - &amp;quot;Levels of Disability: Examples&amp;quot;&quot;/&gt;&lt;property id=&quot;20307&quot; value=&quot;308&quot;/&gt;&lt;/object&gt;&lt;object type=&quot;3&quot; unique_id=&quot;10010&quot;&gt;&lt;property id=&quot;20148&quot; value=&quot;5&quot;/&gt;&lt;property id=&quot;20300&quot; value=&quot;Slide 7 - &amp;quot;Human-Centered Multimedia Design: &amp;#x0D;&amp;#x0A;Explicit and Implicit Needs&amp;quot;&quot;/&gt;&lt;property id=&quot;20307&quot; value=&quot;295&quot;/&gt;&lt;/object&gt;&lt;object type=&quot;3&quot; unique_id=&quot;10011&quot;&gt;&lt;property id=&quot;20148&quot; value=&quot;5&quot;/&gt;&lt;property id=&quot;20300&quot; value=&quot;Slide 8 - &amp;quot;Broader Impact&amp;quot;&quot;/&gt;&lt;property id=&quot;20307&quot; value=&quot;309&quot;/&gt;&lt;/object&gt;&lt;object type=&quot;3&quot; unique_id=&quot;10012&quot;&gt;&lt;property id=&quot;20148&quot; value=&quot;5&quot;/&gt;&lt;property id=&quot;20300&quot; value=&quot;Slide 9 - &amp;quot;Focus&amp;quot;&quot;/&gt;&lt;property id=&quot;20307&quot; value=&quot;329&quot;/&gt;&lt;/object&gt;&lt;object type=&quot;3&quot; unique_id=&quot;10013&quot;&gt;&lt;property id=&quot;20148&quot; value=&quot;5&quot;/&gt;&lt;property id=&quot;20300&quot; value=&quot;Slide 10 - &amp;quot;Collaborators&amp;quot;&quot;/&gt;&lt;property id=&quot;20307&quot; value=&quot;330&quot;/&gt;&lt;/object&gt;&lt;object type=&quot;3&quot; unique_id=&quot;10014&quot;&gt;&lt;property id=&quot;20148&quot; value=&quot;5&quot;/&gt;&lt;property id=&quot;20300&quot; value=&quot;Slide 11 - &amp;quot;Assistive and Rehabilitative Technologies&amp;quot;&quot;/&gt;&lt;property id=&quot;20307&quot; value=&quot;317&quot;/&gt;&lt;/object&gt;&lt;object type=&quot;3&quot; unique_id=&quot;10015&quot;&gt;&lt;property id=&quot;20148&quot; value=&quot;5&quot;/&gt;&lt;property id=&quot;20300&quot; value=&quot;Slide 12 - &amp;quot;iCARE Reader&amp;quot;&quot;/&gt;&lt;property id=&quot;20307&quot; value=&quot;318&quot;/&gt;&lt;/object&gt;&lt;object type=&quot;3&quot; unique_id=&quot;10016&quot;&gt;&lt;property id=&quot;20148&quot; value=&quot;5&quot;/&gt;&lt;property id=&quot;20300&quot; value=&quot;Slide 13 - &amp;quot;NoteTaker: A Note Taking assistive device&amp;quot;&quot;/&gt;&lt;property id=&quot;20307&quot; value=&quot;325&quot;/&gt;&lt;/object&gt;&lt;object type=&quot;3&quot; unique_id=&quot;10017&quot;&gt;&lt;property id=&quot;20148&quot; value=&quot;5&quot;/&gt;&lt;property id=&quot;20300&quot; value=&quot;Slide 14 - &amp;quot;Non verbal Skills&amp;quot;&quot;/&gt;&lt;property id=&quot;20307&quot; value=&quot;331&quot;/&gt;&lt;/object&gt;&lt;object type=&quot;3&quot; unique_id=&quot;10018&quot;&gt;&lt;property id=&quot;20148&quot; value=&quot;5&quot;/&gt;&lt;property id=&quot;20300&quot; value=&quot;Slide 15 - &amp;quot;Non Verbal Cues&amp;quot;&quot;/&gt;&lt;property id=&quot;20307&quot; value=&quot;332&quot;/&gt;&lt;/object&gt;&lt;object type=&quot;3&quot; unique_id=&quot;10019&quot;&gt;&lt;property id=&quot;20148&quot; value=&quot;5&quot;/&gt;&lt;property id=&quot;20300&quot; value=&quot;Slide 16 - &amp;quot;Target Population &amp;quot;&quot;/&gt;&lt;property id=&quot;20307&quot; value=&quot;333&quot;/&gt;&lt;/object&gt;&lt;object type=&quot;3&quot; unique_id=&quot;10020&quot;&gt;&lt;property id=&quot;20148&quot; value=&quot;5&quot;/&gt;&lt;property id=&quot;20300&quot; value=&quot;Slide 17 - &amp;quot;Sensing Technologies&amp;quot;&quot;/&gt;&lt;property id=&quot;20307&quot; value=&quot;334&quot;/&gt;&lt;/object&gt;&lt;object type=&quot;3&quot; unique_id=&quot;10021&quot;&gt;&lt;property id=&quot;20148&quot; value=&quot;5&quot;/&gt;&lt;property id=&quot;20300&quot; value=&quot;Slide 18&quot;/&gt;&lt;property id=&quot;20307&quot; value=&quot;335&quot;/&gt;&lt;/object&gt;&lt;object type=&quot;3&quot; unique_id=&quot;10022&quot;&gt;&lt;property id=&quot;20148&quot; value=&quot;5&quot;/&gt;&lt;property id=&quot;20300&quot; value=&quot;Slide 19 - &amp;quot;Tracking people using Structured Mode Searching Particle Fileter (SMSPF)&amp;quot;&quot;/&gt;&lt;property id=&quot;20307&quot; value=&quot;336&quot;/&gt;&lt;/object&gt;&lt;object type=&quot;3&quot; unique_id=&quot;10023&quot;&gt;&lt;property id=&quot;20148&quot; value=&quot;5&quot;/&gt;&lt;property id=&quot;20300&quot; value=&quot;Slide 20 - &amp;quot;Results – Datasets and Evaluation Metrics&amp;quot;&quot;/&gt;&lt;property id=&quot;20307&quot; value=&quot;337&quot;/&gt;&lt;/object&gt;&lt;object type=&quot;3&quot; unique_id=&quot;10024&quot;&gt;&lt;property id=&quot;20148&quot; value=&quot;5&quot;/&gt;&lt;property id=&quot;20300&quot; value=&quot;Slide 21 - &amp;quot;Results – Example Dataset&amp;quot;&quot;/&gt;&lt;property id=&quot;20307&quot; value=&quot;338&quot;/&gt;&lt;/object&gt;&lt;object type=&quot;3&quot; unique_id=&quot;10025&quot;&gt;&lt;property id=&quot;20148&quot; value=&quot;5&quot;/&gt;&lt;property id=&quot;20300&quot; value=&quot;Slide 22 - &amp;quot;Head Pose Estimation&amp;quot;&quot;/&gt;&lt;property id=&quot;20307&quot; value=&quot;343&quot;/&gt;&lt;/object&gt;&lt;object type=&quot;3&quot; unique_id=&quot;10026&quot;&gt;&lt;property id=&quot;20148&quot; value=&quot;5&quot;/&gt;&lt;property id=&quot;20300&quot; value=&quot;Slide 23 - &amp;quot;Haptic Communication of Interpersonal Direction &amp;amp; Distance&amp;quot;&quot;/&gt;&lt;property id=&quot;20307&quot; value=&quot;313&quot;/&gt;&lt;/object&gt;&lt;object type=&quot;3&quot; unique_id=&quot;10027&quot;&gt;&lt;property id=&quot;20148&quot; value=&quot;5&quot;/&gt;&lt;property id=&quot;20300&quot; value=&quot;Slide 24 - &amp;quot;Haptic Communication of Facial Expressions&amp;quot;&quot;/&gt;&lt;property id=&quot;20307&quot; value=&quot;314&quot;/&gt;&lt;/object&gt;&lt;object type=&quot;3&quot; unique_id=&quot;10028&quot;&gt;&lt;property id=&quot;20148&quot; value=&quot;5&quot;/&gt;&lt;property id=&quot;20300&quot; value=&quot;Slide 25 - &amp;quot;Non-Verbal Cues for Future Work&amp;quot;&quot;/&gt;&lt;property id=&quot;20307&quot; value=&quot;315&quot;/&gt;&lt;/object&gt;&lt;object type=&quot;3&quot; unique_id=&quot;10029&quot;&gt;&lt;property id=&quot;20148&quot; value=&quot;5&quot;/&gt;&lt;property id=&quot;20300&quot; value=&quot;Slide 26 - &amp;quot;Haptic Perception of Color&amp;quot;&quot;/&gt;&lt;property id=&quot;20307&quot; value=&quot;316&quot;/&gt;&lt;/object&gt;&lt;object type=&quot;3&quot; unique_id=&quot;10030&quot;&gt;&lt;property id=&quot;20148&quot; value=&quot;5&quot;/&gt;&lt;property id=&quot;20300&quot; value=&quot;Slide 27 - &amp;quot;Cognitive Assistance for Alzheimer’s Care&amp;quot;&quot;/&gt;&lt;property id=&quot;20307&quot; value=&quot;320&quot;/&gt;&lt;/object&gt;&lt;object type=&quot;3&quot; unique_id=&quot;10031&quot;&gt;&lt;property id=&quot;20148&quot; value=&quot;5&quot;/&gt;&lt;property id=&quot;20300&quot; value=&quot;Slide 28 - &amp;quot;Complex Activity Gesture Recognition&amp;quot;&quot;/&gt;&lt;property id=&quot;20307&quot; value=&quot;321&quot;/&gt;&lt;/object&gt;&lt;object type=&quot;3&quot; unique_id=&quot;10032&quot;&gt;&lt;property id=&quot;20148&quot; value=&quot;5&quot;/&gt;&lt;property id=&quot;20300&quot; value=&quot;Slide 29 - &amp;quot;Healthcare Technologies&amp;quot;&quot;/&gt;&lt;property id=&quot;20307&quot; value=&quot;322&quot;/&gt;&lt;/object&gt;&lt;object type=&quot;3&quot; unique_id=&quot;10033&quot;&gt;&lt;property id=&quot;20148&quot; value=&quot;5&quot;/&gt;&lt;property id=&quot;20300&quot; value=&quot;Slide 30 - &amp;quot;Assessment of  Fatigue During Functional Activity&amp;quot;&quot;/&gt;&lt;property id=&quot;20307&quot; value=&quot;324&quot;/&gt;&lt;/object&gt;&lt;object type=&quot;3&quot; unique_id=&quot;10034&quot;&gt;&lt;property id=&quot;20148&quot; value=&quot;5&quot;/&gt;&lt;property id=&quot;20300&quot; value=&quot;Slide 31 - &amp;quot;Monitoring Ambulatory State for Fall Detection&amp;quot;&quot;/&gt;&lt;property id=&quot;20307&quot; value=&quot;323&quot;/&gt;&lt;/object&gt;&lt;object type=&quot;3&quot; unique_id=&quot;10035&quot;&gt;&lt;property id=&quot;20148&quot; value=&quot;5&quot;/&gt;&lt;property id=&quot;20300&quot; value=&quot;Slide 32 - &amp;quot;Monitoring Ambulatory State for Fall Detection&amp;quot;&quot;/&gt;&lt;property id=&quot;20307&quot; value=&quot;340&quot;/&gt;&lt;/object&gt;&lt;object type=&quot;3&quot; unique_id=&quot;10036&quot;&gt;&lt;property id=&quot;20148&quot; value=&quot;5&quot;/&gt;&lt;property id=&quot;20300&quot; value=&quot;Slide 33 - &amp;quot;Monitoring Ambulatory State for Fall Detection&amp;quot;&quot;/&gt;&lt;property id=&quot;20307&quot; value=&quot;341&quot;/&gt;&lt;/object&gt;&lt;object type=&quot;3&quot; unique_id=&quot;10037&quot;&gt;&lt;property id=&quot;20148&quot; value=&quot;5&quot;/&gt;&lt;property id=&quot;20300&quot; value=&quot;Slide 34 - &amp;quot;Using eye tracking to train radiologists&amp;quot;&quot;/&gt;&lt;property id=&quot;20307&quot; value=&quot;326&quot;/&gt;&lt;/object&gt;&lt;object type=&quot;3&quot; unique_id=&quot;10038&quot;&gt;&lt;property id=&quot;20148&quot; value=&quot;5&quot;/&gt;&lt;property id=&quot;20300&quot; value=&quot;Slide 35 - &amp;quot;Learning from Eye Gaze Tracking &amp;quot;&quot;/&gt;&lt;property id=&quot;20307&quot; value=&quot;327&quot;/&gt;&lt;/object&gt;&lt;object type=&quot;3&quot; unique_id=&quot;10039&quot;&gt;&lt;property id=&quot;20148&quot; value=&quot;5&quot;/&gt;&lt;property id=&quot;20300&quot; value=&quot;Slide 36 - &amp;quot;Implicit versus Explicit visual processing &amp;quot;&quot;/&gt;&lt;property id=&quot;20307&quot; value=&quot;328&quot;/&gt;&lt;/object&gt;&lt;object type=&quot;3&quot; unique_id=&quot;10040&quot;&gt;&lt;property id=&quot;20148&quot; value=&quot;5&quot;/&gt;&lt;property id=&quot;20300&quot; value=&quot;Slide 37 - &amp;quot;Cognitive Support in Clinical Decision-Making&amp;quot;&quot;/&gt;&lt;property id=&quot;20307&quot; value=&quot;310&quot;/&gt;&lt;/object&gt;&lt;object type=&quot;3&quot; unique_id=&quot;10041&quot;&gt;&lt;property id=&quot;20148&quot; value=&quot;5&quot;/&gt;&lt;property id=&quot;20300&quot; value=&quot;Slide 38 - &amp;quot;Cardiac Decision Support&amp;quot;&quot;/&gt;&lt;property id=&quot;20307&quot; value=&quot;312&quot;/&gt;&lt;/object&gt;&lt;object type=&quot;3&quot; unique_id=&quot;10042&quot;&gt;&lt;property id=&quot;20148&quot; value=&quot;5&quot;/&gt;&lt;property id=&quot;20300&quot; value=&quot;Slide 39 - &amp;quot;CUbiC: Enriching Lives through HCMC&amp;quot;&quot;/&gt;&lt;property id=&quot;20307&quot; value=&quot;339&quot;/&gt;&lt;/object&gt;&lt;/object&gt;&lt;/object&gt;&lt;/database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0.3|0.2|0.4|0.5|0.6|0.5|0.8|0.3|0.6"/>
</p:tagLst>
</file>

<file path=ppt/theme/theme1.xml><?xml version="1.0" encoding="utf-8"?>
<a:theme xmlns:a="http://schemas.openxmlformats.org/drawingml/2006/main" name="CUbiC Template (Fall 2009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biC Template (Fall 2009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CUbiC Template (Fall 2009)</Template>
  <TotalTime>14219</TotalTime>
  <Words>1171</Words>
  <Application>Microsoft Office PowerPoint</Application>
  <PresentationFormat>On-screen Show (4:3)</PresentationFormat>
  <Paragraphs>314</Paragraphs>
  <Slides>26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CUbiC Template (Fall 2009)</vt:lpstr>
      <vt:lpstr>1_CUbiC Template (Fall 2009)</vt:lpstr>
      <vt:lpstr>Microsoft Equation 3.0</vt:lpstr>
      <vt:lpstr>Enriching Social Situational Awareness in Remote Interactions - Insights and Inspirations from Disability Focused Research</vt:lpstr>
      <vt:lpstr>CUbiC</vt:lpstr>
      <vt:lpstr>PowerPoint Presentation</vt:lpstr>
      <vt:lpstr>CUbiC Success Stories - NoteTaker</vt:lpstr>
      <vt:lpstr>Shopping Assistance</vt:lpstr>
      <vt:lpstr>Social Assistance - Origin of the Problem</vt:lpstr>
      <vt:lpstr>Interpersonal Social Interactions</vt:lpstr>
      <vt:lpstr>Socio-Behavior Example – Hand Shake</vt:lpstr>
      <vt:lpstr>Social Interactions</vt:lpstr>
      <vt:lpstr>SSA in Various Settings</vt:lpstr>
      <vt:lpstr>CUbiC Multidisciplinary Team</vt:lpstr>
      <vt:lpstr>Social Interaction Assistant</vt:lpstr>
      <vt:lpstr>Stereotypy</vt:lpstr>
      <vt:lpstr>Proposed solution</vt:lpstr>
      <vt:lpstr>Dyadic Interaction – Face Reading</vt:lpstr>
      <vt:lpstr>Dynamic Delivery of Facial Mannerisms</vt:lpstr>
      <vt:lpstr>Social Gaze &amp; Interaction Space</vt:lpstr>
      <vt:lpstr>Modeling Distance &amp; Direction through Face Detection</vt:lpstr>
      <vt:lpstr>Structured Mode Searching Particle Filter (SMSPF)</vt:lpstr>
      <vt:lpstr>Face/Person Detection/Tracking</vt:lpstr>
      <vt:lpstr>Social Scene Delivery System</vt:lpstr>
      <vt:lpstr>Conveying Body Mannerisms</vt:lpstr>
      <vt:lpstr>Disability &amp; Deficit Inspired Computing</vt:lpstr>
      <vt:lpstr>Mayo Multi-disciplinary Simulation Center</vt:lpstr>
      <vt:lpstr>Assisting Remote Interactions</vt:lpstr>
      <vt:lpstr>Socio-Behavioral Computing</vt:lpstr>
    </vt:vector>
  </TitlesOfParts>
  <Company>ASU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FaceProcessing</dc:creator>
  <cp:lastModifiedBy>sreekar krishna</cp:lastModifiedBy>
  <cp:revision>631</cp:revision>
  <dcterms:created xsi:type="dcterms:W3CDTF">2009-10-07T04:34:59Z</dcterms:created>
  <dcterms:modified xsi:type="dcterms:W3CDTF">2010-10-20T20:33:04Z</dcterms:modified>
</cp:coreProperties>
</file>